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6"/>
  </p:notesMasterIdLst>
  <p:sldIdLst>
    <p:sldId id="259" r:id="rId2"/>
    <p:sldId id="872" r:id="rId3"/>
    <p:sldId id="873" r:id="rId4"/>
    <p:sldId id="874" r:id="rId5"/>
    <p:sldId id="901" r:id="rId6"/>
    <p:sldId id="876" r:id="rId7"/>
    <p:sldId id="877" r:id="rId8"/>
    <p:sldId id="875" r:id="rId9"/>
    <p:sldId id="904" r:id="rId10"/>
    <p:sldId id="916" r:id="rId11"/>
    <p:sldId id="878" r:id="rId12"/>
    <p:sldId id="882" r:id="rId13"/>
    <p:sldId id="902" r:id="rId14"/>
    <p:sldId id="883" r:id="rId15"/>
    <p:sldId id="906" r:id="rId16"/>
    <p:sldId id="277" r:id="rId17"/>
    <p:sldId id="265" r:id="rId18"/>
    <p:sldId id="264" r:id="rId19"/>
    <p:sldId id="912" r:id="rId20"/>
    <p:sldId id="884" r:id="rId21"/>
    <p:sldId id="914" r:id="rId22"/>
    <p:sldId id="913" r:id="rId23"/>
    <p:sldId id="271" r:id="rId24"/>
    <p:sldId id="261" r:id="rId25"/>
    <p:sldId id="267" r:id="rId26"/>
    <p:sldId id="909" r:id="rId27"/>
    <p:sldId id="911" r:id="rId28"/>
    <p:sldId id="269" r:id="rId29"/>
    <p:sldId id="910" r:id="rId30"/>
    <p:sldId id="881" r:id="rId31"/>
    <p:sldId id="905" r:id="rId32"/>
    <p:sldId id="915" r:id="rId33"/>
    <p:sldId id="886" r:id="rId34"/>
    <p:sldId id="887" r:id="rId35"/>
    <p:sldId id="896" r:id="rId36"/>
    <p:sldId id="897" r:id="rId37"/>
    <p:sldId id="889" r:id="rId38"/>
    <p:sldId id="891" r:id="rId39"/>
    <p:sldId id="898" r:id="rId40"/>
    <p:sldId id="899" r:id="rId41"/>
    <p:sldId id="893" r:id="rId42"/>
    <p:sldId id="903" r:id="rId43"/>
    <p:sldId id="900" r:id="rId44"/>
    <p:sldId id="892" r:id="rId45"/>
  </p:sldIdLst>
  <p:sldSz cx="12192000" cy="6858000"/>
  <p:notesSz cx="6794500" cy="9906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441CA3-2D76-B2F4-6C36-9AED14EB9C97}" name="Otto Kronlund Rimfors" initials="OKR" userId="S::Otto.Kronlund.Rimfors@norconsult.com::36c9127b-cb66-4797-9885-06e4ef02ad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49391-CCA4-4C5A-AAE8-E35B4410A6C0}" v="5" dt="2023-11-07T20:25:00.086"/>
    <p1510:client id="{8FAD7AE8-889F-4DCB-A04E-E113B802BE72}" v="3" dt="2023-11-08T08:29:38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3302" autoAdjust="0"/>
  </p:normalViewPr>
  <p:slideViewPr>
    <p:cSldViewPr snapToGrid="0" showGuides="1">
      <p:cViewPr varScale="1">
        <p:scale>
          <a:sx n="79" d="100"/>
          <a:sy n="79" d="100"/>
        </p:scale>
        <p:origin x="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16:15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540 233 24575,'-6'1'0,"1"-1"0,-1 1 0,1 1 0,-1-1 0,1 1 0,0 0 0,-1 0 0,1 1 0,0-1 0,1 1 0,-1 0 0,-7 7 0,-56 53 0,39-34 0,14-14 0,-13 10 0,1 1 0,1 2 0,1 1 0,-28 43 0,16-13 0,2 1 0,-43 110 0,71-152 0,0 0 0,1 1 0,2 0 0,0 0 0,0 0 0,2 0 0,0 1 0,2-1 0,0 1 0,1-1 0,1 1 0,1-1 0,0 0 0,10 29 0,-8-36 0,1-1 0,0 0 0,1 0 0,0-1 0,1 0 0,0 0 0,14 13 0,73 57 0,-64-56 0,-3-2 0,0 0 0,1-3 0,2 0 0,0-2 0,0-1 0,2-2 0,0-1 0,0-1 0,1-2 0,65 10 0,-13-9 0,133-1 0,-180-12 0,0-1 0,0-2 0,-1-2 0,0-1 0,68-25 0,-63 16 0,0-3 0,-1-1 0,-1-2 0,-1-2 0,-2-2 0,0-1 0,40-41 0,-58 51 0,-2-2 0,0 0 0,-1-1 0,-1-1 0,-1-1 0,-1 0 0,-1-1 0,-1 0 0,-1 0 0,-2-2 0,0 1 0,-2-1 0,0 0 0,2-28 0,-8 35 0,-1 1 0,0 0 0,-2-1 0,0 1 0,-1 0 0,-1 0 0,0 0 0,-2 1 0,0 0 0,-1 0 0,0 0 0,-2 0 0,0 2 0,-16-23 0,-2 3 0,-1 2 0,-1 1 0,-2 1 0,-68-52 0,45 45 0,-3 2 0,-1 2 0,-2 3 0,0 2 0,-94-29 0,-332-66 0,477 122 0,-216-37 0,185 34 0,0 2 0,0 1 0,-67 7 0,92-2-341,0 0 0,0 0-1,-23 10 1,11-1-6485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16:22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434 6 24575,'-71'-2'0,"33"-1"0,0 3 0,-69 7 0,98-6 0,0 1 0,0 0 0,0 0 0,1 1 0,-1 0 0,1 0 0,-1 1 0,1 0 0,0 1 0,0 0 0,1 0 0,0 0 0,0 1 0,0 0 0,0 1 0,-10 13 0,12-12 0,1 1 0,0 0 0,0 0 0,1 0 0,0 0 0,0 0 0,1 1 0,0-1 0,-1 19 0,2 11 0,4 45 0,0-21 0,-3-36 0,-1-14 0,1 0 0,0 0 0,1 0 0,1 0 0,3 15 0,-4-25 0,1 0 0,-1 0 0,0 0 0,1 0 0,-1 0 0,1 0 0,0 0 0,0 0 0,0-1 0,0 1 0,1-1 0,-1 0 0,1 1 0,-1-1 0,1 0 0,0-1 0,0 1 0,-1 0 0,1-1 0,1 1 0,-1-1 0,0 0 0,0 0 0,0-1 0,5 2 0,27 1 0,0-1 0,0-1 0,45-6 0,17 1 0,-80 4 0,0-1 0,0-1 0,0 0 0,0-1 0,-1-1 0,1 0 0,-1-1 0,31-15 0,-36 15 0,-1-2 0,0 1 0,0-2 0,-1 1 0,0-1 0,0 0 0,-1-1 0,0 0 0,0-1 0,-1 1 0,0-2 0,-1 1 0,8-17 0,-5 8 0,-4 10 0,0-1 0,-1 1 0,0-1 0,2-11 0,-5 20 0,-1-1 0,0 0 0,1 1 0,-1-1 0,0 0 0,0 0 0,0 1 0,0-1 0,0 0 0,0 1 0,-1-1 0,1 0 0,-1 0 0,1 1 0,-1-1 0,1 1 0,-1-1 0,0 0 0,0 1 0,0-1 0,0 1 0,0 0 0,0-1 0,0 1 0,-1 0 0,1 0 0,0 0 0,-1 0 0,-2-2 0,-15-6 0,-2 0 0,1 2 0,-1 0 0,-27-4 0,18 4 0,-42-16 0,-44-31-1365,76 34-5461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17:06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906 519 24575,'-6'2'0,"0"1"0,0-1 0,1 1 0,0 0 0,-1 1 0,1-1 0,0 1 0,1 0 0,-1 0 0,1 0 0,-5 6 0,-4 3 0,-67 65 0,4 5 0,-73 101 0,49-57 0,79-99 0,1 1 0,2 1 0,0 1 0,3 0 0,0 1 0,2 1 0,-14 55 0,11-22 0,4 0 0,2 1 0,-1 71 0,11-102 0,2 0 0,0 0 0,3 0 0,1-1 0,18 59 0,2-17 0,51 102 0,-57-140 0,1-1 0,2-1 0,2-1 0,1-2 0,2 0 0,1-2 0,2-1 0,1-1 0,1-2 0,2-2 0,0 0 0,2-3 0,0-1 0,2-2 0,0-1 0,1-2 0,1-2 0,0-2 0,64 12 0,-47-15 0,-1-3 0,1-2 0,0-3 0,0-3 0,103-14 0,-74 0 0,-1-5 0,-1-3 0,91-38 0,-29 1 0,193-108 0,-246 113 0,-3-5 0,162-137 0,-230 176 0,-2 0 0,0-2 0,-2 0 0,0-2 0,-2 0 0,0-1 0,-2 0 0,-1-1 0,13-37 0,-18 39 0,-2 0 0,-1-1 0,-1 0 0,-1 0 0,-1 0 0,-1 0 0,-1-1 0,-2 1 0,-1-1 0,-1 1 0,-6-27 0,-2 13 0,-2 0 0,-2 1 0,-1 0 0,-2 2 0,-2 0 0,-1 1 0,-2 1 0,-1 1 0,-36-39 0,-8 0 0,-3 3 0,-138-105 0,71 75-85,-4 6-1,-4 6 1,-4 7-1,-280-109 1,298 143 24,-3 5 0,-1 7 0,-2 6-1,-1 5 1,-1 7 0,-169 1 0,270 16 253,-1 1 1,1 2-1,-48 11 0,75-12-277,0 1 0,1 1-1,-1 0 1,1 1 0,0 0-1,1 0 1,-1 1 0,1 1 0,0 0-1,0 0 1,1 1 0,0 0 0,1 1-1,-14 16 1,-9 24-6741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17:33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 24575,'-14'0'0,"-1"0"0,1 1 0,-1 0 0,-20 6 0,29-5 0,-1 0 0,1 1 0,1 0 0,-1 0 0,0 0 0,1 1 0,-1 0 0,1 0 0,0 0 0,0 0 0,1 1 0,-6 6 0,-12 21 0,1 1 0,1 1 0,2 0 0,1 2 0,-23 72 0,36-97 0,0 1 0,1 0 0,0-1 0,1 1 0,0 0 0,1 0 0,1 19 0,0-24 0,1-1 0,1 0 0,-1 1 0,1-1 0,0 0 0,1 0 0,-1-1 0,1 1 0,0 0 0,0-1 0,1 1 0,0-1 0,0 0 0,0-1 0,10 9 0,4 3 0,2-1 0,-1-1 0,2-1 0,0-1 0,23 10 0,114 38 0,-3-2 0,-139-51 0,133 55 0,-131-56 0,1-1 0,-1 0 0,1-1 0,-1-1 0,1-1 0,25-1 0,-42-1 0,0 0 0,1 0 0,-1 0 0,0-1 0,0 1 0,0-1 0,0 0 0,0 0 0,0 0 0,0 0 0,0 0 0,0 0 0,0 0 0,0 0 0,-1-1 0,1 1 0,0-1 0,-1 1 0,1-1 0,0-2 0,1 0 0,-1 0 0,0 0 0,0-1 0,0 1 0,-1-1 0,0 1 0,0-1 0,0 1 0,0-7 0,0-1 0,-1-1 0,0 1 0,-1 0 0,0-1 0,-1 1 0,-7-22 0,1 14 0,-1-1 0,0 1 0,-2 1 0,-1-1 0,-16-20 0,-79-84 0,60 70 0,-1 0 0,-80-70 0,117 116-124,-1 2 0,-1-1 0,1 2 0,-1 0 0,0 0 0,0 1-1,0 1 1,-1 0 0,1 1 0,-26-1 0,18 1-6702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FB5A7-3753-4161-9898-97A3B435D26C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74D3-C863-4478-9294-34203778B67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90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873125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4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873125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873125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09715-9D98-4731-B351-5DBACFC65E85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3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/avsnitts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60000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</a:t>
            </a:r>
            <a:br>
              <a:rPr lang="sv-SE" noProof="0" dirty="0"/>
            </a:br>
            <a:r>
              <a:rPr lang="sv-SE" noProof="0" dirty="0"/>
              <a:t>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AAF0DE48-1739-45EA-BDBE-754C1A46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50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sv-SE" noProof="0"/>
              <a:t>Klicka för att lägga till rubrik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9E0AB0C-DD8B-4D42-A5B2-884519E922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52128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Klicka för att lägga till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4F452CC-D706-4664-B18E-EA25E696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08144" y="0"/>
            <a:ext cx="4088580" cy="6048375"/>
          </a:xfrm>
          <a:prstGeom prst="rect">
            <a:avLst/>
          </a:prstGeom>
        </p:spPr>
      </p:pic>
      <p:pic>
        <p:nvPicPr>
          <p:cNvPr id="7" name="Grafikk 8">
            <a:extLst>
              <a:ext uri="{FF2B5EF4-FFF2-40B4-BE49-F238E27FC236}">
                <a16:creationId xmlns:a16="http://schemas.microsoft.com/office/drawing/2014/main" id="{E1581F4A-B4B7-4AF5-8CE7-E7EA0DB3EF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470474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31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F2BBA3A7-C3FB-4653-9F8D-1C0E89FAC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6A4A1-66D6-4EF3-AE32-2A050C1ED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2019-06-11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C8D5B-C95A-4A86-BFA1-0E0A2D519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57EF2-55BC-4AEF-8D42-B6CAD1DC3C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cxnSp>
        <p:nvCxnSpPr>
          <p:cNvPr id="11" name="Rett linje 11">
            <a:extLst>
              <a:ext uri="{FF2B5EF4-FFF2-40B4-BE49-F238E27FC236}">
                <a16:creationId xmlns:a16="http://schemas.microsoft.com/office/drawing/2014/main" id="{2032902F-FF59-476E-83DD-EF6C17C58AC4}"/>
              </a:ext>
            </a:extLst>
          </p:cNvPr>
          <p:cNvCxnSpPr>
            <a:cxnSpLocks/>
          </p:cNvCxnSpPr>
          <p:nvPr userDrawn="1"/>
        </p:nvCxnSpPr>
        <p:spPr>
          <a:xfrm>
            <a:off x="1315225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1822E08F-F482-42C0-B70F-444003AE0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1604963"/>
            <a:ext cx="5472000" cy="4292600"/>
          </a:xfr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1152000" marR="0" lvl="3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440000" marR="0" lvl="4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4870E109-75E2-4539-8C3F-18FEDE4AFF95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40475" y="1604963"/>
            <a:ext cx="5472113" cy="429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Klicka här för att infoga diagram</a:t>
            </a:r>
          </a:p>
        </p:txBody>
      </p:sp>
      <p:sp>
        <p:nvSpPr>
          <p:cNvPr id="13" name="Likebent trekant 4">
            <a:extLst>
              <a:ext uri="{FF2B5EF4-FFF2-40B4-BE49-F238E27FC236}">
                <a16:creationId xmlns:a16="http://schemas.microsoft.com/office/drawing/2014/main" id="{51DA25F4-3CFF-419A-893F-6467F3B70D89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7">
            <a:extLst>
              <a:ext uri="{FF2B5EF4-FFF2-40B4-BE49-F238E27FC236}">
                <a16:creationId xmlns:a16="http://schemas.microsoft.com/office/drawing/2014/main" id="{C62DC227-B791-4979-B85E-37B94ABDAA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71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foto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9E33E07B-7C2C-4B5C-B162-F66970BAE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4948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A6463-A817-4578-B7D0-37B721A8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noProof="0"/>
              <a:t>2019-06-11</a:t>
            </a:r>
            <a:endParaRPr lang="sv-S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7EB92-FB42-4381-94B3-10A1DCCD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B028-8ACC-4572-B5DB-76A9DC3F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2CB783A-8139-4BD3-9150-1FD3EA7EA9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6725" y="1604963"/>
            <a:ext cx="11365200" cy="4292600"/>
          </a:xfrm>
        </p:spPr>
        <p:txBody>
          <a:bodyPr tIns="360000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5F01449-9ECA-4F2F-BA2B-EF09D3C03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93735" y="0"/>
            <a:ext cx="4752708" cy="87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6A3BF-28D3-48CB-96B9-B2D4735E32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8603" y="3486083"/>
            <a:ext cx="10625176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144051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D06B40-A9C8-A007-38F7-BE9F85EB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37F148-54F7-2C39-EE3A-8E83C248B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0B8FC4-961D-CE95-98F2-AC00C6D9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2831-4D3C-4AF4-A4AF-1E1CC170C3EF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A8BE17-D91B-024E-6BC7-2812476B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D57B1F-7A80-D273-4306-74C467AE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1AB7F-6806-4D39-A0B8-2DEFB8817E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49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ligg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9144000" cy="504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 dirty="0"/>
              <a:t>Klicka för att lägga till underrubrik</a:t>
            </a:r>
          </a:p>
        </p:txBody>
      </p:sp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5A97A380-7982-4352-871B-4518523BD1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pic>
        <p:nvPicPr>
          <p:cNvPr id="6" name="Grafikk 8">
            <a:extLst>
              <a:ext uri="{FF2B5EF4-FFF2-40B4-BE49-F238E27FC236}">
                <a16:creationId xmlns:a16="http://schemas.microsoft.com/office/drawing/2014/main" id="{0079F8AD-5A1C-48C2-8DA6-028BCA80C2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470474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med platta, rubrik och text. Svart 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1DCC5667-65B8-4FFB-B408-582D0E8FEE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360000">
            <a:normAutofit/>
          </a:bodyPr>
          <a:lstStyle>
            <a:lvl1pPr marL="4843463" indent="0" algn="l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5B66E9B-1425-42C0-ADB7-68B31349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200" y="546100"/>
            <a:ext cx="4302000" cy="5178425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35DD091-524C-4B0D-9B42-BAAA6EA2A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93" y="880299"/>
            <a:ext cx="3582448" cy="77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E9373-6036-4C1B-B901-4B4CF9F070F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sv-SE" noProof="0"/>
              <a:t>2019-06-11</a:t>
            </a:r>
            <a:endParaRPr lang="sv-S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D763-8C05-4454-ACD4-23F80C5F58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9B4E1-703A-435B-9E6A-D56A6FFB728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FCDC0FB-CCA6-4502-A760-83403C015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293" y="1985394"/>
            <a:ext cx="3582448" cy="3332041"/>
          </a:xfrm>
          <a:noFill/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 sz="2000"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 sz="1400"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&gt;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&gt;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DE0525C-4F87-4F92-B896-13579DFEB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881209" y="0"/>
            <a:ext cx="4781550" cy="1350980"/>
          </a:xfrm>
          <a:prstGeom prst="rect">
            <a:avLst/>
          </a:prstGeom>
        </p:spPr>
      </p:pic>
      <p:sp>
        <p:nvSpPr>
          <p:cNvPr id="13" name="Likebent trekant 4">
            <a:extLst>
              <a:ext uri="{FF2B5EF4-FFF2-40B4-BE49-F238E27FC236}">
                <a16:creationId xmlns:a16="http://schemas.microsoft.com/office/drawing/2014/main" id="{55E068D0-01DD-47FA-A5C8-B836B40E1C7F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7CB2D4A-E328-4346-98A1-39360F4AA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1209" y="1480531"/>
            <a:ext cx="4752708" cy="8709613"/>
          </a:xfrm>
          <a:prstGeom prst="rect">
            <a:avLst/>
          </a:prstGeom>
        </p:spPr>
      </p:pic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92317CE1-053F-4041-BB10-4291B901B6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1878" y="6325023"/>
            <a:ext cx="196288" cy="18521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sv-SE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93354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 med platta, text. Svart 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1DCC5667-65B8-4FFB-B408-582D0E8FEE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360000">
            <a:normAutofit/>
          </a:bodyPr>
          <a:lstStyle>
            <a:lvl1pPr marL="4843463" indent="0" algn="l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5B66E9B-1425-42C0-ADB7-68B31349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200" y="546100"/>
            <a:ext cx="4302000" cy="5178425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E9373-6036-4C1B-B901-4B4CF9F070F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sv-SE" noProof="0"/>
              <a:t>2019-06-11</a:t>
            </a:r>
            <a:endParaRPr lang="sv-S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D763-8C05-4454-ACD4-23F80C5F58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9B4E1-703A-435B-9E6A-D56A6FFB728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FCDC0FB-CCA6-4502-A760-83403C015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293" y="880300"/>
            <a:ext cx="3582448" cy="4437136"/>
          </a:xfrm>
          <a:noFill/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A2B7F52-63E3-4582-BB54-96FA779F5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881209" y="0"/>
            <a:ext cx="4781550" cy="1350980"/>
          </a:xfrm>
          <a:prstGeom prst="rect">
            <a:avLst/>
          </a:prstGeom>
        </p:spPr>
      </p:pic>
      <p:sp>
        <p:nvSpPr>
          <p:cNvPr id="12" name="Likebent trekant 4">
            <a:extLst>
              <a:ext uri="{FF2B5EF4-FFF2-40B4-BE49-F238E27FC236}">
                <a16:creationId xmlns:a16="http://schemas.microsoft.com/office/drawing/2014/main" id="{CC890075-D99B-4BC3-A8B5-B46AC67E7818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tshållare för text 19">
            <a:extLst>
              <a:ext uri="{FF2B5EF4-FFF2-40B4-BE49-F238E27FC236}">
                <a16:creationId xmlns:a16="http://schemas.microsoft.com/office/drawing/2014/main" id="{FD38B01A-FACB-4478-B81D-77F14A2330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1878" y="6325023"/>
            <a:ext cx="196288" cy="18521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sv-SE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2620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 med platta, rubrik och text. Vit 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1DCC5667-65B8-4FFB-B408-582D0E8FEE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360000">
            <a:normAutofit/>
          </a:bodyPr>
          <a:lstStyle>
            <a:lvl1pPr marL="4843463" indent="0" algn="l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5B66E9B-1425-42C0-ADB7-68B31349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200" y="546100"/>
            <a:ext cx="4302000" cy="5178425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35DD091-524C-4B0D-9B42-BAAA6EA2A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93" y="880299"/>
            <a:ext cx="3582448" cy="77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E9373-6036-4C1B-B901-4B4CF9F070F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2019-06-11</a:t>
            </a: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D763-8C05-4454-ACD4-23F80C5F58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9B4E1-703A-435B-9E6A-D56A6FFB728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42EC4-6C4F-4400-8115-C07B9A8D6F82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FCDC0FB-CCA6-4502-A760-83403C015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293" y="1985394"/>
            <a:ext cx="3582448" cy="3332041"/>
          </a:xfrm>
          <a:noFill/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 sz="1600"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&gt;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&gt;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9454F55-44A0-4CDC-A23C-2B33ED69D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881209" y="0"/>
            <a:ext cx="4781550" cy="1350980"/>
          </a:xfrm>
          <a:prstGeom prst="rect">
            <a:avLst/>
          </a:prstGeom>
        </p:spPr>
      </p:pic>
      <p:sp>
        <p:nvSpPr>
          <p:cNvPr id="13" name="Likebent trekant 4">
            <a:extLst>
              <a:ext uri="{FF2B5EF4-FFF2-40B4-BE49-F238E27FC236}">
                <a16:creationId xmlns:a16="http://schemas.microsoft.com/office/drawing/2014/main" id="{32C703CF-DD44-4D5B-9BBC-5C8850BDD629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tshållare för text 19">
            <a:extLst>
              <a:ext uri="{FF2B5EF4-FFF2-40B4-BE49-F238E27FC236}">
                <a16:creationId xmlns:a16="http://schemas.microsoft.com/office/drawing/2014/main" id="{3BB042F1-6E11-4CFB-AFAD-9EF0D50ADC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1878" y="6325023"/>
            <a:ext cx="196288" cy="18521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sv-SE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838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 med platta, text. Vit f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1DCC5667-65B8-4FFB-B408-582D0E8FEE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tIns="360000">
            <a:normAutofit/>
          </a:bodyPr>
          <a:lstStyle>
            <a:lvl1pPr marL="4843463" indent="0" algn="l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5B66E9B-1425-42C0-ADB7-68B31349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200" y="546100"/>
            <a:ext cx="4302000" cy="5178425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E9373-6036-4C1B-B901-4B4CF9F070F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2019-06-11</a:t>
            </a: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D763-8C05-4454-ACD4-23F80C5F58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9B4E1-703A-435B-9E6A-D56A6FFB728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42EC4-6C4F-4400-8115-C07B9A8D6F82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FCDC0FB-CCA6-4502-A760-83403C015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293" y="880300"/>
            <a:ext cx="3582448" cy="4437136"/>
          </a:xfrm>
          <a:noFill/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A899F7A-35C7-4478-B3B3-ECE7D0BAA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881209" y="0"/>
            <a:ext cx="4781550" cy="1350980"/>
          </a:xfrm>
          <a:prstGeom prst="rect">
            <a:avLst/>
          </a:prstGeom>
        </p:spPr>
      </p:pic>
      <p:sp>
        <p:nvSpPr>
          <p:cNvPr id="12" name="Likebent trekant 4">
            <a:extLst>
              <a:ext uri="{FF2B5EF4-FFF2-40B4-BE49-F238E27FC236}">
                <a16:creationId xmlns:a16="http://schemas.microsoft.com/office/drawing/2014/main" id="{077CC5B0-CCC6-4614-80D3-33FB8396D3BF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tshållare för text 19">
            <a:extLst>
              <a:ext uri="{FF2B5EF4-FFF2-40B4-BE49-F238E27FC236}">
                <a16:creationId xmlns:a16="http://schemas.microsoft.com/office/drawing/2014/main" id="{93516EEB-FC74-4FE0-B941-0EE670BFDE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1878" y="6325023"/>
            <a:ext cx="196288" cy="18521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sv-SE"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672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F2BBA3A7-C3FB-4653-9F8D-1C0E89FAC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4948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6A4A1-66D6-4EF3-AE32-2A050C1ED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2019-06-11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C8D5B-C95A-4A86-BFA1-0E0A2D519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57EF2-55BC-4AEF-8D42-B6CAD1DC3C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cxnSp>
        <p:nvCxnSpPr>
          <p:cNvPr id="11" name="Rett linje 11">
            <a:extLst>
              <a:ext uri="{FF2B5EF4-FFF2-40B4-BE49-F238E27FC236}">
                <a16:creationId xmlns:a16="http://schemas.microsoft.com/office/drawing/2014/main" id="{2032902F-FF59-476E-83DD-EF6C17C58AC4}"/>
              </a:ext>
            </a:extLst>
          </p:cNvPr>
          <p:cNvCxnSpPr>
            <a:cxnSpLocks/>
          </p:cNvCxnSpPr>
          <p:nvPr userDrawn="1"/>
        </p:nvCxnSpPr>
        <p:spPr>
          <a:xfrm>
            <a:off x="1315225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5287507-6318-42FE-ADE5-481C19C9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1604963"/>
            <a:ext cx="5472000" cy="4292600"/>
          </a:xfr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1152000" marR="0" lvl="3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440000" marR="0" lvl="4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  <a:endParaRPr lang="sv-SE" dirty="0"/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26E298B-7565-4F9C-AB3F-96DE5C1971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2492" y="1604963"/>
            <a:ext cx="5472000" cy="4292600"/>
          </a:xfr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1152000" marR="0" lvl="3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440000" marR="0" lvl="4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</a:p>
        </p:txBody>
      </p:sp>
      <p:sp>
        <p:nvSpPr>
          <p:cNvPr id="14" name="Likebent trekant 4">
            <a:extLst>
              <a:ext uri="{FF2B5EF4-FFF2-40B4-BE49-F238E27FC236}">
                <a16:creationId xmlns:a16="http://schemas.microsoft.com/office/drawing/2014/main" id="{4F99524E-7307-4EDC-89D8-E673FCF6159B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17">
            <a:extLst>
              <a:ext uri="{FF2B5EF4-FFF2-40B4-BE49-F238E27FC236}">
                <a16:creationId xmlns:a16="http://schemas.microsoft.com/office/drawing/2014/main" id="{97ADEDF0-E00B-4C06-972E-E45E8056CF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56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vå textru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92D09AF1-8788-41B8-B3B4-80E30F6762F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78963" y="0"/>
            <a:ext cx="6094800" cy="6858000"/>
          </a:xfrm>
          <a:solidFill>
            <a:schemeClr val="bg1">
              <a:lumMod val="85000"/>
            </a:schemeClr>
          </a:solidFill>
        </p:spPr>
        <p:txBody>
          <a:bodyPr tIns="360000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sv-SE" noProof="0" dirty="0"/>
              <a:t>Klicka på ikonen för att infoga foto/bild, eller markera platshållaren och klistra in foto/bild.</a:t>
            </a:r>
            <a:br>
              <a:rPr lang="sv-SE" noProof="0" dirty="0"/>
            </a:br>
            <a:r>
              <a:rPr lang="sv-SE" noProof="0" dirty="0"/>
              <a:t>Söker du bilder som passar bra i en presentation? </a:t>
            </a:r>
            <a:br>
              <a:rPr lang="sv-SE" noProof="0" dirty="0"/>
            </a:br>
            <a:r>
              <a:rPr lang="sv-SE" noProof="0" dirty="0"/>
              <a:t>Då kan du leta här:  </a:t>
            </a:r>
            <a:br>
              <a:rPr lang="sv-SE" noProof="0" dirty="0"/>
            </a:br>
            <a:r>
              <a:rPr lang="sv-SE" noProof="0" dirty="0"/>
              <a:t>U:\Gemensamt\Marknad\Marknadsmaterial\Mallar\Power Point\</a:t>
            </a:r>
            <a:r>
              <a:rPr lang="sv-SE" noProof="0" dirty="0" err="1"/>
              <a:t>Bildbank</a:t>
            </a:r>
            <a:endParaRPr lang="sv-SE" noProof="0" dirty="0"/>
          </a:p>
          <a:p>
            <a:endParaRPr lang="sv-SE" noProof="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4948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6A4A1-66D6-4EF3-AE32-2A050C1ED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2019-06-11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C8D5B-C95A-4A86-BFA1-0E0A2D519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57EF2-55BC-4AEF-8D42-B6CAD1DC3C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cxnSp>
        <p:nvCxnSpPr>
          <p:cNvPr id="11" name="Rett linje 11">
            <a:extLst>
              <a:ext uri="{FF2B5EF4-FFF2-40B4-BE49-F238E27FC236}">
                <a16:creationId xmlns:a16="http://schemas.microsoft.com/office/drawing/2014/main" id="{2032902F-FF59-476E-83DD-EF6C17C58AC4}"/>
              </a:ext>
            </a:extLst>
          </p:cNvPr>
          <p:cNvCxnSpPr>
            <a:cxnSpLocks/>
          </p:cNvCxnSpPr>
          <p:nvPr userDrawn="1"/>
        </p:nvCxnSpPr>
        <p:spPr>
          <a:xfrm>
            <a:off x="1315225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5287507-6318-42FE-ADE5-481C19C9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1604963"/>
            <a:ext cx="5472000" cy="4292600"/>
          </a:xfr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1152000" marR="0" lvl="3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440000" marR="0" lvl="4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  <a:endParaRPr lang="sv-SE" dirty="0"/>
          </a:p>
        </p:txBody>
      </p:sp>
      <p:sp>
        <p:nvSpPr>
          <p:cNvPr id="13" name="Likebent trekant 4">
            <a:extLst>
              <a:ext uri="{FF2B5EF4-FFF2-40B4-BE49-F238E27FC236}">
                <a16:creationId xmlns:a16="http://schemas.microsoft.com/office/drawing/2014/main" id="{E1C338A7-EE6B-4D47-BCEB-650F9859B970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32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F2BBA3A7-C3FB-4653-9F8D-1C0E89FAC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noProof="0" dirty="0"/>
              <a:t>Klicka för att lägga till rubrik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6A4A1-66D6-4EF3-AE32-2A050C1ED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2019-06-11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C8D5B-C95A-4A86-BFA1-0E0A2D519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57EF2-55BC-4AEF-8D42-B6CAD1DC3C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cxnSp>
        <p:nvCxnSpPr>
          <p:cNvPr id="11" name="Rett linje 11">
            <a:extLst>
              <a:ext uri="{FF2B5EF4-FFF2-40B4-BE49-F238E27FC236}">
                <a16:creationId xmlns:a16="http://schemas.microsoft.com/office/drawing/2014/main" id="{2032902F-FF59-476E-83DD-EF6C17C58AC4}"/>
              </a:ext>
            </a:extLst>
          </p:cNvPr>
          <p:cNvCxnSpPr>
            <a:cxnSpLocks/>
          </p:cNvCxnSpPr>
          <p:nvPr userDrawn="1"/>
        </p:nvCxnSpPr>
        <p:spPr>
          <a:xfrm>
            <a:off x="1315225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1822E08F-F482-42C0-B70F-444003AE0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1604963"/>
            <a:ext cx="5472000" cy="4292600"/>
          </a:xfr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lvl1pPr>
            <a:lvl2pPr marL="576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2pPr>
            <a:lvl3pPr marL="864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3pPr>
            <a:lvl4pPr marL="1152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4pPr>
            <a:lvl5pPr marL="1440000" marR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för att lägga till text</a:t>
            </a:r>
          </a:p>
          <a:p>
            <a:pPr marL="576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864000" marR="0" lvl="2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1152000" marR="0" lvl="3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440000" marR="0" lvl="4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8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</a:p>
        </p:txBody>
      </p:sp>
      <p:sp>
        <p:nvSpPr>
          <p:cNvPr id="7" name="Platshållare för tabell 6">
            <a:extLst>
              <a:ext uri="{FF2B5EF4-FFF2-40B4-BE49-F238E27FC236}">
                <a16:creationId xmlns:a16="http://schemas.microsoft.com/office/drawing/2014/main" id="{84AD69C0-1266-4DEC-AE83-7476F1148BEE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40475" y="1604963"/>
            <a:ext cx="5472113" cy="429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Klicka här för att infoga tabell</a:t>
            </a:r>
          </a:p>
        </p:txBody>
      </p:sp>
      <p:sp>
        <p:nvSpPr>
          <p:cNvPr id="13" name="Likebent trekant 4">
            <a:extLst>
              <a:ext uri="{FF2B5EF4-FFF2-40B4-BE49-F238E27FC236}">
                <a16:creationId xmlns:a16="http://schemas.microsoft.com/office/drawing/2014/main" id="{2429E8B5-5DE2-425C-847E-57FB8CE4D889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7">
            <a:extLst>
              <a:ext uri="{FF2B5EF4-FFF2-40B4-BE49-F238E27FC236}">
                <a16:creationId xmlns:a16="http://schemas.microsoft.com/office/drawing/2014/main" id="{3CF6E35B-DB16-473E-9C29-6372034DA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55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A8C008-3FA4-4535-A5D7-F154D532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4" y="6356350"/>
            <a:ext cx="72000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2019-06-11</a:t>
            </a: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954D15-ED9F-4326-9A05-4D003321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/>
              <a:t>Klicka för att lägga till rubrik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B034F6-46FA-4060-942B-CF32859C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sv-SE" noProof="0" dirty="0"/>
              <a:t>Klicka för att lägga till text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26B715-E17D-494F-A3FC-A89BD400B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7225" y="6356350"/>
            <a:ext cx="71755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fld id="{89D42EC4-6C4F-4400-8115-C07B9A8D6F82}" type="slidenum">
              <a:rPr lang="sv-SE" noProof="0" smtClean="0"/>
              <a:pPr/>
              <a:t>‹#›</a:t>
            </a:fld>
            <a:endParaRPr lang="sv-SE" noProof="0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9EE28C-8D63-4BDB-A457-65ECBE11E5F8}"/>
              </a:ext>
            </a:extLst>
          </p:cNvPr>
          <p:cNvCxnSpPr>
            <a:cxnSpLocks/>
          </p:cNvCxnSpPr>
          <p:nvPr userDrawn="1"/>
        </p:nvCxnSpPr>
        <p:spPr>
          <a:xfrm>
            <a:off x="1315225" y="6366238"/>
            <a:ext cx="0" cy="14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C7E736D-14BA-4498-9B16-30223B04B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5896" y="6356350"/>
            <a:ext cx="3867310" cy="153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 noProof="0" dirty="0"/>
          </a:p>
        </p:txBody>
      </p:sp>
      <p:sp>
        <p:nvSpPr>
          <p:cNvPr id="11" name="Likebent trekant 4">
            <a:extLst>
              <a:ext uri="{FF2B5EF4-FFF2-40B4-BE49-F238E27FC236}">
                <a16:creationId xmlns:a16="http://schemas.microsoft.com/office/drawing/2014/main" id="{E6DD3816-096F-43AB-9EAF-D504BE67EC15}"/>
              </a:ext>
            </a:extLst>
          </p:cNvPr>
          <p:cNvSpPr/>
          <p:nvPr userDrawn="1"/>
        </p:nvSpPr>
        <p:spPr>
          <a:xfrm rot="5400000">
            <a:off x="346148" y="6409748"/>
            <a:ext cx="54007" cy="54007"/>
          </a:xfrm>
          <a:prstGeom prst="triangle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30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marR="0" indent="-360000" algn="l" defTabSz="9144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Wingdings 3" panose="05040102010807070707" pitchFamily="18" charset="2"/>
        <a:buChar char="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Wingdings 3" panose="05040102010807070707" pitchFamily="18" charset="2"/>
        <a:buChar char="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Wingdings 3" panose="05040102010807070707" pitchFamily="18" charset="2"/>
        <a:buChar char="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Wingdings 3" panose="05040102010807070707" pitchFamily="18" charset="2"/>
        <a:buChar char="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80000"/>
        <a:buFont typeface="Wingdings 3" panose="05040102010807070707" pitchFamily="18" charset="2"/>
        <a:buChar char="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2.png"/><Relationship Id="rId4" Type="http://schemas.openxmlformats.org/officeDocument/2006/relationships/customXml" Target="../ink/ink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himmel, mark, träd&#10;&#10;Automatiskt genererad beskrivning">
            <a:extLst>
              <a:ext uri="{FF2B5EF4-FFF2-40B4-BE49-F238E27FC236}">
                <a16:creationId xmlns:a16="http://schemas.microsoft.com/office/drawing/2014/main" id="{35C8B66F-08CB-6507-0CC9-FB7E7F0A5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5453"/>
            <a:ext cx="12208042" cy="5542547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06E2DF18-A4A5-4CC0-B2DF-37F37976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81" y="66046"/>
            <a:ext cx="11789037" cy="911688"/>
          </a:xfrm>
        </p:spPr>
        <p:txBody>
          <a:bodyPr>
            <a:noAutofit/>
          </a:bodyPr>
          <a:lstStyle/>
          <a:p>
            <a:r>
              <a:rPr lang="sv-SE" sz="4000" dirty="0"/>
              <a:t>Myndighetssamråd – Fortumdammar i Värmland</a:t>
            </a:r>
            <a:br>
              <a:rPr lang="sv-SE" sz="4000" dirty="0"/>
            </a:br>
            <a:r>
              <a:rPr lang="sv-SE" sz="4000" dirty="0"/>
              <a:t>Branddammarna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1E7D941-CD8B-D770-21FF-4781656F852F}"/>
              </a:ext>
            </a:extLst>
          </p:cNvPr>
          <p:cNvSpPr txBox="1"/>
          <p:nvPr/>
        </p:nvSpPr>
        <p:spPr>
          <a:xfrm>
            <a:off x="34962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A4CCA523-6952-40B4-B6DD-0B2F78262A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" y="4480562"/>
            <a:ext cx="924560" cy="92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D81A3D-4A0E-4700-8F2C-1A289F116030}"/>
              </a:ext>
            </a:extLst>
          </p:cNvPr>
          <p:cNvSpPr/>
          <p:nvPr/>
        </p:nvSpPr>
        <p:spPr>
          <a:xfrm>
            <a:off x="64262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Otto Kronlund Rimfors</a:t>
            </a:r>
          </a:p>
          <a:p>
            <a:r>
              <a:rPr lang="sv-SE" sz="1100" i="1" dirty="0"/>
              <a:t>Civ. Ing. Vattenbyggnad</a:t>
            </a:r>
          </a:p>
          <a:p>
            <a:r>
              <a:rPr lang="sv-SE" sz="1100" i="1" dirty="0"/>
              <a:t>Otto.kronlund.rimfors@norconsult.com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810CDFE-49F0-C8E7-550F-B135C0569BDA}"/>
              </a:ext>
            </a:extLst>
          </p:cNvPr>
          <p:cNvSpPr txBox="1"/>
          <p:nvPr/>
        </p:nvSpPr>
        <p:spPr>
          <a:xfrm>
            <a:off x="351371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B6CA68-9592-611D-E1DD-C38FCEE9B720}"/>
              </a:ext>
            </a:extLst>
          </p:cNvPr>
          <p:cNvSpPr/>
          <p:nvPr/>
        </p:nvSpPr>
        <p:spPr>
          <a:xfrm>
            <a:off x="380671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Stefan Norberg</a:t>
            </a:r>
          </a:p>
          <a:p>
            <a:r>
              <a:rPr lang="sv-SE" sz="1100" i="1" dirty="0"/>
              <a:t>Projektchef Fortum</a:t>
            </a:r>
          </a:p>
          <a:p>
            <a:r>
              <a:rPr lang="sv-SE" sz="1100" i="1" dirty="0"/>
              <a:t>Stefan.norberg@fortum.com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61AD235-0A78-3DA3-91A7-DA9A9CDFF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868" y="4495840"/>
            <a:ext cx="923453" cy="9092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4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4BB521-89BD-68E7-7FC7-4304ACE0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schema</a:t>
            </a:r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B0A80E-AAD9-67FD-0D88-2AE133C57C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A10E2A1-B564-1133-A4C2-11CBAF070C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10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E870EB7-D187-85FA-014B-FE7B3F2E1C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9:45-10:30 Branddammarna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10:45-11:45 </a:t>
            </a:r>
            <a:r>
              <a:rPr lang="sv-S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Sikforsen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Lunchpaus 60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12:45-13:45 Glasälven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Vattjärn, Hagtjärn, Gäddtjärn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Pikebråtsflagan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Brandsflagan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Kammersflagan</a:t>
            </a:r>
          </a:p>
          <a:p>
            <a:pPr marL="288000" lvl="2" indent="0">
              <a:spcBef>
                <a:spcPts val="0"/>
              </a:spcBef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14:00-14:30 fortsättning Glasälven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8C74E93-822E-C6B7-AB91-6F8845E43A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3FA61BD0-F046-7220-61CC-1DC4E01523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6724" y="6356350"/>
            <a:ext cx="720000" cy="153888"/>
          </a:xfrm>
        </p:spPr>
        <p:txBody>
          <a:bodyPr/>
          <a:lstStyle/>
          <a:p>
            <a:r>
              <a:rPr lang="sv-SE" dirty="0"/>
              <a:t>2023-11-08</a:t>
            </a:r>
          </a:p>
        </p:txBody>
      </p:sp>
    </p:spTree>
    <p:extLst>
      <p:ext uri="{BB962C8B-B14F-4D97-AF65-F5344CB8AC3E}">
        <p14:creationId xmlns:p14="http://schemas.microsoft.com/office/powerpoint/2010/main" val="367841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Sikforsdammen</a:t>
            </a:r>
            <a:br>
              <a:rPr lang="en-US" dirty="0"/>
            </a:br>
            <a:r>
              <a:rPr lang="en-US" dirty="0" err="1"/>
              <a:t>Bakgrund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historik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11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Sikforsslussen</a:t>
            </a:r>
            <a:endParaRPr lang="en-US" dirty="0"/>
          </a:p>
          <a:p>
            <a:pPr lvl="1"/>
            <a:r>
              <a:rPr lang="en-US" dirty="0" err="1"/>
              <a:t>Anlades</a:t>
            </a:r>
            <a:r>
              <a:rPr lang="en-US" dirty="0"/>
              <a:t> </a:t>
            </a:r>
            <a:r>
              <a:rPr lang="en-US" dirty="0" err="1"/>
              <a:t>kring</a:t>
            </a:r>
            <a:r>
              <a:rPr lang="en-US" dirty="0"/>
              <a:t> 1860</a:t>
            </a:r>
          </a:p>
          <a:p>
            <a:pPr lvl="1"/>
            <a:r>
              <a:rPr lang="en-US" dirty="0" err="1"/>
              <a:t>Malm</a:t>
            </a:r>
            <a:r>
              <a:rPr lang="en-US" dirty="0"/>
              <a:t>-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järntransport</a:t>
            </a:r>
            <a:endParaRPr lang="en-US" dirty="0"/>
          </a:p>
          <a:p>
            <a:pPr lvl="1"/>
            <a:r>
              <a:rPr lang="en-US" dirty="0" err="1"/>
              <a:t>Olycka</a:t>
            </a:r>
            <a:r>
              <a:rPr lang="en-US" dirty="0"/>
              <a:t> </a:t>
            </a:r>
            <a:r>
              <a:rPr lang="en-US" dirty="0" err="1"/>
              <a:t>stängde</a:t>
            </a:r>
            <a:r>
              <a:rPr lang="en-US" dirty="0"/>
              <a:t> </a:t>
            </a:r>
            <a:r>
              <a:rPr lang="en-US" dirty="0" err="1"/>
              <a:t>slussen</a:t>
            </a:r>
            <a:r>
              <a:rPr lang="en-US" dirty="0"/>
              <a:t> vid 1914</a:t>
            </a:r>
          </a:p>
          <a:p>
            <a:r>
              <a:rPr lang="en-US" dirty="0" err="1"/>
              <a:t>Befintlig</a:t>
            </a:r>
            <a:r>
              <a:rPr lang="en-US" dirty="0"/>
              <a:t> </a:t>
            </a:r>
            <a:r>
              <a:rPr lang="en-US" dirty="0" err="1"/>
              <a:t>damm</a:t>
            </a:r>
            <a:endParaRPr lang="en-US" dirty="0"/>
          </a:p>
          <a:p>
            <a:pPr lvl="1"/>
            <a:r>
              <a:rPr lang="en-US" dirty="0" err="1"/>
              <a:t>Anlades</a:t>
            </a:r>
            <a:r>
              <a:rPr lang="en-US" dirty="0"/>
              <a:t> 1978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5C91400-CDA1-9B4C-8044-A0DBFABB48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457" y="332609"/>
            <a:ext cx="6345142" cy="57943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21">
            <a:extLst>
              <a:ext uri="{FF2B5EF4-FFF2-40B4-BE49-F238E27FC236}">
                <a16:creationId xmlns:a16="http://schemas.microsoft.com/office/drawing/2014/main" id="{ADDD3AA8-8BB6-6FF8-2F59-21347752DF17}"/>
              </a:ext>
            </a:extLst>
          </p:cNvPr>
          <p:cNvCxnSpPr>
            <a:cxnSpLocks/>
          </p:cNvCxnSpPr>
          <p:nvPr/>
        </p:nvCxnSpPr>
        <p:spPr>
          <a:xfrm>
            <a:off x="7196053" y="2397702"/>
            <a:ext cx="55245" cy="353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C3E6EECC-8C4D-1535-E283-752EEA86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973" y="2108777"/>
            <a:ext cx="2195830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36004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b-NO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Gamla slussen</a:t>
            </a:r>
            <a:endParaRPr lang="sv-SE" sz="1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25">
            <a:extLst>
              <a:ext uri="{FF2B5EF4-FFF2-40B4-BE49-F238E27FC236}">
                <a16:creationId xmlns:a16="http://schemas.microsoft.com/office/drawing/2014/main" id="{783859ED-325F-98E5-8DAF-D829F518553A}"/>
              </a:ext>
            </a:extLst>
          </p:cNvPr>
          <p:cNvCxnSpPr>
            <a:cxnSpLocks/>
          </p:cNvCxnSpPr>
          <p:nvPr/>
        </p:nvCxnSpPr>
        <p:spPr>
          <a:xfrm flipV="1">
            <a:off x="7153508" y="3429000"/>
            <a:ext cx="254998" cy="307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Box 2">
            <a:extLst>
              <a:ext uri="{FF2B5EF4-FFF2-40B4-BE49-F238E27FC236}">
                <a16:creationId xmlns:a16="http://schemas.microsoft.com/office/drawing/2014/main" id="{350B3BC0-CE20-7D7C-C8DA-482A2FDCB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523" y="3714057"/>
            <a:ext cx="2195830" cy="33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36004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b-NO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Dammen</a:t>
            </a:r>
            <a:endParaRPr lang="sv-SE" sz="1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or: Curved 13">
            <a:extLst>
              <a:ext uri="{FF2B5EF4-FFF2-40B4-BE49-F238E27FC236}">
                <a16:creationId xmlns:a16="http://schemas.microsoft.com/office/drawing/2014/main" id="{A8D1A8FA-3E97-FE1A-CF5E-A0605CF422D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20270" y="2588709"/>
            <a:ext cx="503852" cy="313112"/>
          </a:xfrm>
          <a:prstGeom prst="curved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60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569443"/>
            <a:ext cx="3867309" cy="8972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12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002" y="1531000"/>
            <a:ext cx="3867310" cy="42926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Uppströms</a:t>
            </a:r>
            <a:r>
              <a:rPr lang="en-US" dirty="0"/>
              <a:t> </a:t>
            </a:r>
            <a:r>
              <a:rPr lang="en-US" dirty="0" err="1"/>
              <a:t>vattennivå</a:t>
            </a:r>
            <a:r>
              <a:rPr lang="en-US" dirty="0"/>
              <a:t> +184,87 (April 2020)</a:t>
            </a:r>
          </a:p>
          <a:p>
            <a:r>
              <a:rPr lang="en-US" dirty="0"/>
              <a:t>Ca 0,5 m </a:t>
            </a:r>
            <a:r>
              <a:rPr lang="en-US" dirty="0" err="1"/>
              <a:t>fallhöjd</a:t>
            </a:r>
            <a:r>
              <a:rPr lang="en-US" dirty="0"/>
              <a:t> </a:t>
            </a:r>
            <a:r>
              <a:rPr lang="en-US" dirty="0" err="1"/>
              <a:t>enligt</a:t>
            </a:r>
            <a:r>
              <a:rPr lang="en-US" dirty="0"/>
              <a:t> </a:t>
            </a:r>
            <a:r>
              <a:rPr lang="en-US" dirty="0" err="1"/>
              <a:t>Hagfors</a:t>
            </a:r>
            <a:r>
              <a:rPr lang="en-US" dirty="0"/>
              <a:t> </a:t>
            </a:r>
            <a:r>
              <a:rPr lang="en-US" dirty="0" err="1"/>
              <a:t>kommun</a:t>
            </a:r>
            <a:endParaRPr lang="en-US" dirty="0"/>
          </a:p>
          <a:p>
            <a:pPr lvl="1"/>
            <a:r>
              <a:rPr lang="en-US" dirty="0"/>
              <a:t>0,75 m </a:t>
            </a:r>
            <a:r>
              <a:rPr lang="en-US" dirty="0" err="1"/>
              <a:t>uppmättes</a:t>
            </a:r>
            <a:r>
              <a:rPr lang="en-US" dirty="0"/>
              <a:t> under </a:t>
            </a:r>
            <a:r>
              <a:rPr lang="en-US" dirty="0" err="1"/>
              <a:t>fältbesök</a:t>
            </a:r>
            <a:r>
              <a:rPr lang="en-US" dirty="0"/>
              <a:t> April 2020</a:t>
            </a:r>
          </a:p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lvl="1"/>
            <a:r>
              <a:rPr lang="en-US" dirty="0" err="1"/>
              <a:t>Betongfundament</a:t>
            </a:r>
            <a:r>
              <a:rPr lang="en-US" dirty="0"/>
              <a:t> </a:t>
            </a:r>
            <a:r>
              <a:rPr lang="en-US" dirty="0" err="1"/>
              <a:t>tas</a:t>
            </a:r>
            <a:r>
              <a:rPr lang="en-US" dirty="0"/>
              <a:t> bort</a:t>
            </a:r>
          </a:p>
          <a:p>
            <a:pPr lvl="1"/>
            <a:r>
              <a:rPr lang="en-US" dirty="0" err="1"/>
              <a:t>Stenstrukturer</a:t>
            </a:r>
            <a:r>
              <a:rPr lang="en-US" dirty="0"/>
              <a:t> </a:t>
            </a:r>
            <a:r>
              <a:rPr lang="en-US" dirty="0" err="1"/>
              <a:t>lämnas</a:t>
            </a:r>
            <a:endParaRPr lang="en-US" dirty="0"/>
          </a:p>
          <a:p>
            <a:r>
              <a:rPr lang="en-US" dirty="0" err="1"/>
              <a:t>Utifrån</a:t>
            </a:r>
            <a:r>
              <a:rPr lang="en-US" dirty="0"/>
              <a:t> </a:t>
            </a:r>
            <a:r>
              <a:rPr lang="en-US" dirty="0" err="1"/>
              <a:t>ekolodning</a:t>
            </a:r>
            <a:r>
              <a:rPr lang="en-US" dirty="0"/>
              <a:t> </a:t>
            </a:r>
            <a:r>
              <a:rPr lang="en-US" dirty="0" err="1"/>
              <a:t>bedöms</a:t>
            </a:r>
            <a:r>
              <a:rPr lang="en-US" dirty="0"/>
              <a:t> </a:t>
            </a:r>
            <a:r>
              <a:rPr lang="en-US" dirty="0" err="1"/>
              <a:t>ingan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sektion</a:t>
            </a:r>
            <a:r>
              <a:rPr lang="en-US" dirty="0"/>
              <a:t> </a:t>
            </a:r>
            <a:r>
              <a:rPr lang="en-US" dirty="0" err="1"/>
              <a:t>uppstå</a:t>
            </a:r>
            <a:endParaRPr lang="en-US" dirty="0"/>
          </a:p>
          <a:p>
            <a:pPr lvl="1"/>
            <a:r>
              <a:rPr lang="en-US" dirty="0" err="1"/>
              <a:t>Vattennivån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ungefär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(vid </a:t>
            </a:r>
            <a:r>
              <a:rPr lang="en-US" dirty="0" err="1"/>
              <a:t>medelhöga</a:t>
            </a:r>
            <a:r>
              <a:rPr lang="en-US" dirty="0"/>
              <a:t> </a:t>
            </a:r>
            <a:r>
              <a:rPr lang="en-US" dirty="0" err="1"/>
              <a:t>flöden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lägre</a:t>
            </a:r>
            <a:r>
              <a:rPr lang="en-US" dirty="0"/>
              <a:t>)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33">
            <a:extLst>
              <a:ext uri="{FF2B5EF4-FFF2-40B4-BE49-F238E27FC236}">
                <a16:creationId xmlns:a16="http://schemas.microsoft.com/office/drawing/2014/main" id="{7BA4E7B3-5EFE-D912-49BC-E7620E507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2591" y="285954"/>
            <a:ext cx="7172594" cy="5537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531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569443"/>
            <a:ext cx="3867309" cy="8972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13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002" y="1531000"/>
            <a:ext cx="3098079" cy="429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Uppströms</a:t>
            </a:r>
            <a:r>
              <a:rPr lang="en-US" dirty="0"/>
              <a:t> </a:t>
            </a:r>
            <a:r>
              <a:rPr lang="en-US" dirty="0" err="1"/>
              <a:t>vattennivå</a:t>
            </a:r>
            <a:r>
              <a:rPr lang="en-US" dirty="0"/>
              <a:t> +184,87 (April 2020)</a:t>
            </a:r>
          </a:p>
          <a:p>
            <a:r>
              <a:rPr lang="en-US" dirty="0"/>
              <a:t>Ca 0,5 m </a:t>
            </a:r>
            <a:r>
              <a:rPr lang="en-US" dirty="0" err="1"/>
              <a:t>fallhöjd</a:t>
            </a:r>
            <a:r>
              <a:rPr lang="en-US" dirty="0"/>
              <a:t> </a:t>
            </a:r>
            <a:r>
              <a:rPr lang="en-US" dirty="0" err="1"/>
              <a:t>enligt</a:t>
            </a:r>
            <a:r>
              <a:rPr lang="en-US" dirty="0"/>
              <a:t> </a:t>
            </a:r>
            <a:r>
              <a:rPr lang="en-US" dirty="0" err="1"/>
              <a:t>Hagfors</a:t>
            </a:r>
            <a:r>
              <a:rPr lang="en-US" dirty="0"/>
              <a:t> </a:t>
            </a:r>
            <a:r>
              <a:rPr lang="en-US" dirty="0" err="1"/>
              <a:t>kommun</a:t>
            </a:r>
            <a:endParaRPr lang="en-US" dirty="0"/>
          </a:p>
          <a:p>
            <a:pPr lvl="1"/>
            <a:r>
              <a:rPr lang="en-US" dirty="0"/>
              <a:t>0,75 m </a:t>
            </a:r>
            <a:r>
              <a:rPr lang="en-US" dirty="0" err="1"/>
              <a:t>uppmättes</a:t>
            </a:r>
            <a:r>
              <a:rPr lang="en-US" dirty="0"/>
              <a:t> under </a:t>
            </a:r>
            <a:r>
              <a:rPr lang="en-US" dirty="0" err="1"/>
              <a:t>fältbesök</a:t>
            </a:r>
            <a:r>
              <a:rPr lang="en-US" dirty="0"/>
              <a:t> April 2020</a:t>
            </a:r>
          </a:p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lvl="1"/>
            <a:r>
              <a:rPr lang="en-US" dirty="0" err="1"/>
              <a:t>Betongfundament</a:t>
            </a:r>
            <a:r>
              <a:rPr lang="en-US" dirty="0"/>
              <a:t> </a:t>
            </a:r>
            <a:r>
              <a:rPr lang="en-US" dirty="0" err="1"/>
              <a:t>tas</a:t>
            </a:r>
            <a:r>
              <a:rPr lang="en-US" dirty="0"/>
              <a:t> bort</a:t>
            </a:r>
          </a:p>
          <a:p>
            <a:pPr lvl="1"/>
            <a:r>
              <a:rPr lang="en-US" dirty="0" err="1"/>
              <a:t>Stenstrukturer</a:t>
            </a:r>
            <a:r>
              <a:rPr lang="en-US" dirty="0"/>
              <a:t> </a:t>
            </a:r>
            <a:r>
              <a:rPr lang="en-US" dirty="0" err="1"/>
              <a:t>lämnas</a:t>
            </a:r>
            <a:endParaRPr lang="en-US" dirty="0"/>
          </a:p>
          <a:p>
            <a:r>
              <a:rPr lang="en-US" dirty="0" err="1"/>
              <a:t>Utifrån</a:t>
            </a:r>
            <a:r>
              <a:rPr lang="en-US" dirty="0"/>
              <a:t> </a:t>
            </a:r>
            <a:r>
              <a:rPr lang="en-US" dirty="0" err="1"/>
              <a:t>ekolodning</a:t>
            </a:r>
            <a:r>
              <a:rPr lang="en-US" dirty="0"/>
              <a:t> </a:t>
            </a:r>
            <a:r>
              <a:rPr lang="en-US" dirty="0" err="1"/>
              <a:t>bedöms</a:t>
            </a:r>
            <a:r>
              <a:rPr lang="en-US" dirty="0"/>
              <a:t> </a:t>
            </a:r>
            <a:r>
              <a:rPr lang="en-US" dirty="0" err="1"/>
              <a:t>ingan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sektion</a:t>
            </a:r>
            <a:r>
              <a:rPr lang="en-US" dirty="0"/>
              <a:t> </a:t>
            </a:r>
            <a:r>
              <a:rPr lang="en-US" dirty="0" err="1"/>
              <a:t>uppstå</a:t>
            </a:r>
            <a:endParaRPr lang="en-US" dirty="0"/>
          </a:p>
          <a:p>
            <a:pPr lvl="1"/>
            <a:r>
              <a:rPr lang="en-US" dirty="0" err="1"/>
              <a:t>Vattennivån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ungefär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(vid </a:t>
            </a:r>
            <a:r>
              <a:rPr lang="en-US" dirty="0" err="1"/>
              <a:t>medelhöga</a:t>
            </a:r>
            <a:r>
              <a:rPr lang="en-US" dirty="0"/>
              <a:t> </a:t>
            </a:r>
            <a:r>
              <a:rPr lang="en-US" dirty="0" err="1"/>
              <a:t>flöden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lägre</a:t>
            </a:r>
            <a:r>
              <a:rPr lang="en-US" dirty="0"/>
              <a:t>)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45805-6507-FDE8-F377-C6D3CCC12B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123" y="1466661"/>
            <a:ext cx="7915691" cy="31900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07DBD39-5CE1-C420-7973-8815CF01CFF0}"/>
              </a:ext>
            </a:extLst>
          </p:cNvPr>
          <p:cNvSpPr txBox="1"/>
          <p:nvPr/>
        </p:nvSpPr>
        <p:spPr>
          <a:xfrm>
            <a:off x="4661556" y="4721724"/>
            <a:ext cx="715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Utifrån ekolodning, och provavsänkning, bedöms strandlinjen hamna ungefär utefter det röda området i bild. Strömmande sträckor uppstår troligt vid de orangea partierna.</a:t>
            </a:r>
          </a:p>
        </p:txBody>
      </p:sp>
    </p:spTree>
    <p:extLst>
      <p:ext uri="{BB962C8B-B14F-4D97-AF65-F5344CB8AC3E}">
        <p14:creationId xmlns:p14="http://schemas.microsoft.com/office/powerpoint/2010/main" val="346552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569443"/>
            <a:ext cx="3867309" cy="8972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konsekvenser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14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002" y="1530999"/>
            <a:ext cx="3867310" cy="4435307"/>
          </a:xfrm>
        </p:spPr>
        <p:txBody>
          <a:bodyPr>
            <a:normAutofit/>
          </a:bodyPr>
          <a:lstStyle/>
          <a:p>
            <a:r>
              <a:rPr lang="en-US" dirty="0"/>
              <a:t>Erosion</a:t>
            </a:r>
          </a:p>
          <a:p>
            <a:pPr lvl="1"/>
            <a:r>
              <a:rPr lang="en-US" dirty="0" err="1"/>
              <a:t>Planerad</a:t>
            </a:r>
            <a:r>
              <a:rPr lang="en-US" dirty="0"/>
              <a:t> </a:t>
            </a:r>
            <a:r>
              <a:rPr lang="en-US" dirty="0" err="1"/>
              <a:t>åtgärds</a:t>
            </a:r>
            <a:r>
              <a:rPr lang="en-US" dirty="0"/>
              <a:t> </a:t>
            </a:r>
            <a:r>
              <a:rPr lang="en-US" dirty="0" err="1"/>
              <a:t>påverkan</a:t>
            </a:r>
            <a:r>
              <a:rPr lang="en-US" dirty="0"/>
              <a:t> </a:t>
            </a:r>
            <a:r>
              <a:rPr lang="en-US" dirty="0" err="1"/>
              <a:t>liten</a:t>
            </a:r>
            <a:r>
              <a:rPr lang="en-US" dirty="0"/>
              <a:t> </a:t>
            </a:r>
            <a:r>
              <a:rPr lang="en-US" dirty="0" err="1"/>
              <a:t>då</a:t>
            </a:r>
            <a:r>
              <a:rPr lang="en-US" dirty="0"/>
              <a:t> </a:t>
            </a:r>
            <a:r>
              <a:rPr lang="en-US" dirty="0" err="1"/>
              <a:t>vattenhastigheterna</a:t>
            </a:r>
            <a:r>
              <a:rPr lang="en-US" dirty="0"/>
              <a:t> </a:t>
            </a:r>
            <a:r>
              <a:rPr lang="en-US" dirty="0" err="1"/>
              <a:t>bedöms</a:t>
            </a:r>
            <a:r>
              <a:rPr lang="en-US" dirty="0"/>
              <a:t>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låga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 </a:t>
            </a:r>
            <a:r>
              <a:rPr lang="en-US" dirty="0" err="1"/>
              <a:t>lätteroderat</a:t>
            </a:r>
            <a:r>
              <a:rPr lang="en-US" dirty="0"/>
              <a:t> material </a:t>
            </a:r>
            <a:r>
              <a:rPr lang="en-US" dirty="0" err="1"/>
              <a:t>påträffats</a:t>
            </a:r>
            <a:endParaRPr lang="en-US" dirty="0"/>
          </a:p>
          <a:p>
            <a:r>
              <a:rPr lang="en-US" dirty="0" err="1"/>
              <a:t>Brunnar</a:t>
            </a:r>
            <a:endParaRPr lang="en-US" dirty="0"/>
          </a:p>
          <a:p>
            <a:pPr lvl="1"/>
            <a:r>
              <a:rPr lang="en-US" dirty="0"/>
              <a:t>Minimal </a:t>
            </a:r>
            <a:r>
              <a:rPr lang="en-US" dirty="0" err="1"/>
              <a:t>påverkan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avsänkning</a:t>
            </a:r>
            <a:endParaRPr lang="en-US" dirty="0"/>
          </a:p>
          <a:p>
            <a:pPr lvl="2"/>
            <a:r>
              <a:rPr lang="en-US" dirty="0"/>
              <a:t>SGUs </a:t>
            </a:r>
            <a:r>
              <a:rPr lang="en-US" dirty="0" err="1"/>
              <a:t>brunnsarkiv</a:t>
            </a:r>
            <a:r>
              <a:rPr lang="en-US" dirty="0"/>
              <a:t> </a:t>
            </a:r>
            <a:r>
              <a:rPr lang="en-US" dirty="0" err="1"/>
              <a:t>undersökt</a:t>
            </a:r>
            <a:endParaRPr lang="en-US" dirty="0"/>
          </a:p>
          <a:p>
            <a:r>
              <a:rPr lang="en-US" dirty="0" err="1"/>
              <a:t>Vandringshinder</a:t>
            </a:r>
            <a:r>
              <a:rPr lang="en-US" dirty="0"/>
              <a:t> </a:t>
            </a:r>
            <a:r>
              <a:rPr lang="en-US" dirty="0" err="1"/>
              <a:t>avlägsnas</a:t>
            </a:r>
            <a:endParaRPr lang="en-US" dirty="0"/>
          </a:p>
          <a:p>
            <a:r>
              <a:rPr lang="en-US" dirty="0"/>
              <a:t>Ny </a:t>
            </a:r>
            <a:r>
              <a:rPr lang="en-US" dirty="0" err="1"/>
              <a:t>strandlinje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 </a:t>
            </a:r>
            <a:r>
              <a:rPr lang="en-US" dirty="0" err="1"/>
              <a:t>avsänkning</a:t>
            </a:r>
            <a:endParaRPr lang="en-US" dirty="0"/>
          </a:p>
          <a:p>
            <a:pPr lvl="1"/>
            <a:r>
              <a:rPr lang="en-US" dirty="0" err="1"/>
              <a:t>Provavsänkningar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utförts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3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1D540B1-D987-9E6A-1BE0-22E75A81F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6841"/>
            <a:ext cx="12216088" cy="720484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53" y="2876902"/>
            <a:ext cx="4154249" cy="897218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konsekvenser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noProof="0"/>
              <a:t>2019-06-11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15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451" y="3948001"/>
            <a:ext cx="4154251" cy="20605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dirty="0" err="1"/>
              <a:t>Provavsänkning</a:t>
            </a:r>
            <a:endParaRPr lang="en-US" dirty="0"/>
          </a:p>
          <a:p>
            <a:pPr lvl="1"/>
            <a:r>
              <a:rPr lang="en-US" dirty="0" err="1"/>
              <a:t>Gjordes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två</a:t>
            </a:r>
            <a:r>
              <a:rPr lang="en-US" dirty="0"/>
              <a:t> </a:t>
            </a:r>
            <a:r>
              <a:rPr lang="en-US" dirty="0" err="1"/>
              <a:t>steg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 för </a:t>
            </a:r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motdämning</a:t>
            </a:r>
            <a:r>
              <a:rPr lang="en-US" dirty="0"/>
              <a:t> </a:t>
            </a:r>
            <a:r>
              <a:rPr lang="en-US" dirty="0" err="1"/>
              <a:t>första</a:t>
            </a:r>
            <a:r>
              <a:rPr lang="en-US" dirty="0"/>
              <a:t> </a:t>
            </a:r>
            <a:r>
              <a:rPr lang="en-US" dirty="0" err="1"/>
              <a:t>gången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Oktorber</a:t>
            </a:r>
            <a:r>
              <a:rPr lang="en-US" dirty="0"/>
              <a:t> 2022, </a:t>
            </a:r>
            <a:r>
              <a:rPr lang="en-US" dirty="0" err="1"/>
              <a:t>avsänkning</a:t>
            </a:r>
            <a:r>
              <a:rPr lang="en-US" dirty="0"/>
              <a:t> till +184,0 </a:t>
            </a:r>
          </a:p>
          <a:p>
            <a:pPr lvl="2"/>
            <a:r>
              <a:rPr lang="en-US" dirty="0"/>
              <a:t>Data </a:t>
            </a:r>
            <a:r>
              <a:rPr lang="en-US" dirty="0" err="1"/>
              <a:t>indikerar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</a:t>
            </a:r>
            <a:r>
              <a:rPr lang="en-US" dirty="0" err="1"/>
              <a:t>vattenyta</a:t>
            </a:r>
            <a:r>
              <a:rPr lang="en-US" dirty="0"/>
              <a:t> </a:t>
            </a:r>
            <a:r>
              <a:rPr lang="en-US" dirty="0" err="1"/>
              <a:t>skulle</a:t>
            </a:r>
            <a:r>
              <a:rPr lang="en-US" dirty="0"/>
              <a:t> </a:t>
            </a:r>
            <a:r>
              <a:rPr lang="en-US" dirty="0" err="1"/>
              <a:t>kunna</a:t>
            </a:r>
            <a:r>
              <a:rPr lang="en-US" dirty="0"/>
              <a:t> </a:t>
            </a:r>
            <a:r>
              <a:rPr lang="en-US" dirty="0" err="1"/>
              <a:t>nå</a:t>
            </a:r>
            <a:r>
              <a:rPr lang="en-US" dirty="0"/>
              <a:t> ca +183,8 m.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3B0AB4F-F7D8-C4C0-F120-0EEFDFC491D1}"/>
              </a:ext>
            </a:extLst>
          </p:cNvPr>
          <p:cNvSpPr txBox="1"/>
          <p:nvPr/>
        </p:nvSpPr>
        <p:spPr>
          <a:xfrm>
            <a:off x="6096000" y="5597351"/>
            <a:ext cx="589135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Uppämten</a:t>
            </a:r>
            <a:r>
              <a:rPr lang="sv-SE" dirty="0"/>
              <a:t>, drönarfoto från Södervik vid provavsänkning</a:t>
            </a:r>
          </a:p>
        </p:txBody>
      </p:sp>
    </p:spTree>
    <p:extLst>
      <p:ext uri="{BB962C8B-B14F-4D97-AF65-F5344CB8AC3E}">
        <p14:creationId xmlns:p14="http://schemas.microsoft.com/office/powerpoint/2010/main" val="230616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gräs, berg, natur&#10;&#10;Automatiskt genererad beskrivning">
            <a:extLst>
              <a:ext uri="{FF2B5EF4-FFF2-40B4-BE49-F238E27FC236}">
                <a16:creationId xmlns:a16="http://schemas.microsoft.com/office/drawing/2014/main" id="{C9E2730E-D0E2-36B1-C4CB-73427B4A3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6CA9E9A-4470-19F8-D921-76D6461C7314}"/>
              </a:ext>
            </a:extLst>
          </p:cNvPr>
          <p:cNvSpPr txBox="1"/>
          <p:nvPr/>
        </p:nvSpPr>
        <p:spPr>
          <a:xfrm>
            <a:off x="219075" y="179614"/>
            <a:ext cx="3134191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Knoälven</a:t>
            </a:r>
            <a:endParaRPr lang="sv-SE" dirty="0"/>
          </a:p>
          <a:p>
            <a:r>
              <a:rPr lang="sv-SE" dirty="0"/>
              <a:t>- Strax uppströms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2928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gräs, natur, berg, dal&#10;&#10;Automatiskt genererad beskrivning">
            <a:extLst>
              <a:ext uri="{FF2B5EF4-FFF2-40B4-BE49-F238E27FC236}">
                <a16:creationId xmlns:a16="http://schemas.microsoft.com/office/drawing/2014/main" id="{D7CCFEBE-9607-9170-2DF6-37B8489B6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85021AB-39BF-7C5A-C71A-8BDAC936FFB7}"/>
              </a:ext>
            </a:extLst>
          </p:cNvPr>
          <p:cNvSpPr txBox="1"/>
          <p:nvPr/>
        </p:nvSpPr>
        <p:spPr>
          <a:xfrm>
            <a:off x="219075" y="179614"/>
            <a:ext cx="3134191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Knoälven</a:t>
            </a:r>
            <a:endParaRPr lang="sv-SE" dirty="0"/>
          </a:p>
          <a:p>
            <a:r>
              <a:rPr lang="sv-SE" dirty="0"/>
              <a:t>- Strax uppströms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4418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gräs, utomhus, natur&#10;&#10;Automatiskt genererad beskrivning">
            <a:extLst>
              <a:ext uri="{FF2B5EF4-FFF2-40B4-BE49-F238E27FC236}">
                <a16:creationId xmlns:a16="http://schemas.microsoft.com/office/drawing/2014/main" id="{3266D40F-8787-2F2D-1545-84BA443BF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8C5011F-F82E-6B5D-37F2-35A856615FD9}"/>
              </a:ext>
            </a:extLst>
          </p:cNvPr>
          <p:cNvSpPr txBox="1"/>
          <p:nvPr/>
        </p:nvSpPr>
        <p:spPr>
          <a:xfrm>
            <a:off x="219075" y="179614"/>
            <a:ext cx="3198311" cy="369332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Knoälvens</a:t>
            </a:r>
            <a:r>
              <a:rPr lang="sv-SE" dirty="0"/>
              <a:t> utlopp i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4612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träd, Vattendrag, Vattenresurser&#10;&#10;Automatiskt genererad beskrivning">
            <a:extLst>
              <a:ext uri="{FF2B5EF4-FFF2-40B4-BE49-F238E27FC236}">
                <a16:creationId xmlns:a16="http://schemas.microsoft.com/office/drawing/2014/main" id="{CC2ED164-ADB0-0483-F240-356BD7B48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19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8D04210-15A9-F2B1-105C-5681AA0707AD}"/>
              </a:ext>
            </a:extLst>
          </p:cNvPr>
          <p:cNvSpPr txBox="1"/>
          <p:nvPr/>
        </p:nvSpPr>
        <p:spPr>
          <a:xfrm>
            <a:off x="219075" y="179614"/>
            <a:ext cx="3865161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Norr om och uppströms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2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4BB521-89BD-68E7-7FC7-4304ACE0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schema</a:t>
            </a:r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B0A80E-AAD9-67FD-0D88-2AE133C57C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A10E2A1-B564-1133-A4C2-11CBAF070C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2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E870EB7-D187-85FA-014B-FE7B3F2E1C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9:45-10:30 Branddammarna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10:45-11:45 </a:t>
            </a:r>
            <a:r>
              <a:rPr lang="sv-S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Sikforsen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Lunchpaus 60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12:45-13:45 Glasälven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Vattjärn, Hagtjärn, Gäddtjärn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Pikebråtsflagan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Brandsflagan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Kammersflagan</a:t>
            </a:r>
          </a:p>
          <a:p>
            <a:pPr marL="288000" lvl="2" indent="0">
              <a:spcBef>
                <a:spcPts val="0"/>
              </a:spcBef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14:00-14:30 fortsättning Glasälven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8C74E93-822E-C6B7-AB91-6F8845E43A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3FA61BD0-F046-7220-61CC-1DC4E01523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6724" y="6356350"/>
            <a:ext cx="720000" cy="153888"/>
          </a:xfrm>
        </p:spPr>
        <p:txBody>
          <a:bodyPr/>
          <a:lstStyle/>
          <a:p>
            <a:r>
              <a:rPr lang="sv-SE" dirty="0"/>
              <a:t>2023-11-08</a:t>
            </a:r>
          </a:p>
        </p:txBody>
      </p:sp>
    </p:spTree>
    <p:extLst>
      <p:ext uri="{BB962C8B-B14F-4D97-AF65-F5344CB8AC3E}">
        <p14:creationId xmlns:p14="http://schemas.microsoft.com/office/powerpoint/2010/main" val="119631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1D540B1-D987-9E6A-1BE0-22E75A81F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3825"/>
            <a:ext cx="12192000" cy="6981826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20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8D04210-15A9-F2B1-105C-5681AA0707AD}"/>
              </a:ext>
            </a:extLst>
          </p:cNvPr>
          <p:cNvSpPr txBox="1"/>
          <p:nvPr/>
        </p:nvSpPr>
        <p:spPr>
          <a:xfrm>
            <a:off x="219075" y="179614"/>
            <a:ext cx="2646878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Uppämten</a:t>
            </a:r>
            <a:endParaRPr lang="sv-SE" dirty="0"/>
          </a:p>
          <a:p>
            <a:r>
              <a:rPr lang="sv-SE" dirty="0"/>
              <a:t>- </a:t>
            </a:r>
            <a:r>
              <a:rPr lang="sv-SE" dirty="0" err="1"/>
              <a:t>Uvan</a:t>
            </a:r>
            <a:r>
              <a:rPr lang="sv-SE" dirty="0"/>
              <a:t> möter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361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En bild som visar utomhus, himmel, Vattenresurser, träd&#10;&#10;Automatiskt genererad beskrivning">
            <a:extLst>
              <a:ext uri="{FF2B5EF4-FFF2-40B4-BE49-F238E27FC236}">
                <a16:creationId xmlns:a16="http://schemas.microsoft.com/office/drawing/2014/main" id="{2DF23DEE-5C3E-2E53-928F-D18DEAA42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A531BD7-FA63-D1C5-22D8-67E28C8AEF85}"/>
              </a:ext>
            </a:extLst>
          </p:cNvPr>
          <p:cNvSpPr txBox="1"/>
          <p:nvPr/>
        </p:nvSpPr>
        <p:spPr>
          <a:xfrm>
            <a:off x="219075" y="179614"/>
            <a:ext cx="1249060" cy="369332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820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utomhus, himmel, vatten, Vattenresurser&#10;&#10;Automatiskt genererad beskrivning">
            <a:extLst>
              <a:ext uri="{FF2B5EF4-FFF2-40B4-BE49-F238E27FC236}">
                <a16:creationId xmlns:a16="http://schemas.microsoft.com/office/drawing/2014/main" id="{1075F0B0-071D-0B13-CAE2-359594314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A531BD7-FA63-D1C5-22D8-67E28C8AEF85}"/>
              </a:ext>
            </a:extLst>
          </p:cNvPr>
          <p:cNvSpPr txBox="1"/>
          <p:nvPr/>
        </p:nvSpPr>
        <p:spPr>
          <a:xfrm>
            <a:off x="219075" y="179614"/>
            <a:ext cx="1249060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Uppämten</a:t>
            </a:r>
            <a:endParaRPr lang="sv-SE" dirty="0"/>
          </a:p>
          <a:p>
            <a:r>
              <a:rPr lang="sv-SE" dirty="0"/>
              <a:t>- Södervik</a:t>
            </a:r>
          </a:p>
        </p:txBody>
      </p:sp>
    </p:spTree>
    <p:extLst>
      <p:ext uri="{BB962C8B-B14F-4D97-AF65-F5344CB8AC3E}">
        <p14:creationId xmlns:p14="http://schemas.microsoft.com/office/powerpoint/2010/main" val="1304515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natur&#10;&#10;Automatiskt genererad beskrivning">
            <a:extLst>
              <a:ext uri="{FF2B5EF4-FFF2-40B4-BE49-F238E27FC236}">
                <a16:creationId xmlns:a16="http://schemas.microsoft.com/office/drawing/2014/main" id="{49C260BA-A52C-34E0-0CE7-2B6AF63D5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A531BD7-FA63-D1C5-22D8-67E28C8AEF85}"/>
              </a:ext>
            </a:extLst>
          </p:cNvPr>
          <p:cNvSpPr txBox="1"/>
          <p:nvPr/>
        </p:nvSpPr>
        <p:spPr>
          <a:xfrm>
            <a:off x="219075" y="179614"/>
            <a:ext cx="3736920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Uppämten</a:t>
            </a:r>
            <a:endParaRPr lang="sv-SE" dirty="0"/>
          </a:p>
          <a:p>
            <a:r>
              <a:rPr lang="sv-SE" dirty="0"/>
              <a:t>- Utlopp till </a:t>
            </a:r>
            <a:r>
              <a:rPr lang="sv-SE" dirty="0" err="1"/>
              <a:t>Uvan</a:t>
            </a:r>
            <a:r>
              <a:rPr lang="sv-SE" dirty="0"/>
              <a:t> i bildens överkant</a:t>
            </a:r>
          </a:p>
        </p:txBody>
      </p:sp>
    </p:spTree>
    <p:extLst>
      <p:ext uri="{BB962C8B-B14F-4D97-AF65-F5344CB8AC3E}">
        <p14:creationId xmlns:p14="http://schemas.microsoft.com/office/powerpoint/2010/main" val="383051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jord, havsbotten&#10;&#10;Automatiskt genererad beskrivning">
            <a:extLst>
              <a:ext uri="{FF2B5EF4-FFF2-40B4-BE49-F238E27FC236}">
                <a16:creationId xmlns:a16="http://schemas.microsoft.com/office/drawing/2014/main" id="{8EAC34AB-927F-C4D8-5F2B-46DFF63F4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C1A2EC0-E080-2993-C7A1-FCEA2C905494}"/>
              </a:ext>
            </a:extLst>
          </p:cNvPr>
          <p:cNvSpPr txBox="1"/>
          <p:nvPr/>
        </p:nvSpPr>
        <p:spPr>
          <a:xfrm>
            <a:off x="219075" y="179614"/>
            <a:ext cx="3134191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Strax nedströms </a:t>
            </a:r>
            <a:r>
              <a:rPr lang="sv-SE" dirty="0" err="1"/>
              <a:t>Uppämten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175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räd, vatten, utomhus, natur&#10;&#10;Automatiskt genererad beskrivning">
            <a:extLst>
              <a:ext uri="{FF2B5EF4-FFF2-40B4-BE49-F238E27FC236}">
                <a16:creationId xmlns:a16="http://schemas.microsoft.com/office/drawing/2014/main" id="{BFEC88AA-6906-586A-2233-8F235AED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B1BB296-9618-EB2F-1146-977C911B3AAB}"/>
              </a:ext>
            </a:extLst>
          </p:cNvPr>
          <p:cNvSpPr txBox="1"/>
          <p:nvPr/>
        </p:nvSpPr>
        <p:spPr>
          <a:xfrm>
            <a:off x="219075" y="179614"/>
            <a:ext cx="5083443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Strax nedströms </a:t>
            </a:r>
            <a:r>
              <a:rPr lang="sv-SE" dirty="0" err="1"/>
              <a:t>Uppämten</a:t>
            </a:r>
            <a:r>
              <a:rPr lang="sv-SE" dirty="0"/>
              <a:t> som skymtas i bild</a:t>
            </a:r>
          </a:p>
        </p:txBody>
      </p:sp>
    </p:spTree>
    <p:extLst>
      <p:ext uri="{BB962C8B-B14F-4D97-AF65-F5344CB8AC3E}">
        <p14:creationId xmlns:p14="http://schemas.microsoft.com/office/powerpoint/2010/main" val="3468852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1D540B1-D987-9E6A-1BE0-22E75A81F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26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1074B4F-4E99-F78A-3EFE-0911C787993B}"/>
              </a:ext>
            </a:extLst>
          </p:cNvPr>
          <p:cNvSpPr txBox="1"/>
          <p:nvPr/>
        </p:nvSpPr>
        <p:spPr>
          <a:xfrm>
            <a:off x="219075" y="179614"/>
            <a:ext cx="723275" cy="369332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6651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Vattenresurser, träd, Avrinningsområde&#10;&#10;Automatiskt genererad beskrivning">
            <a:extLst>
              <a:ext uri="{FF2B5EF4-FFF2-40B4-BE49-F238E27FC236}">
                <a16:creationId xmlns:a16="http://schemas.microsoft.com/office/drawing/2014/main" id="{34A6E392-D502-0DD7-F42D-FB25C881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2B31198-8F6D-D20F-23D1-6FD6DFB904E3}"/>
              </a:ext>
            </a:extLst>
          </p:cNvPr>
          <p:cNvSpPr txBox="1"/>
          <p:nvPr/>
        </p:nvSpPr>
        <p:spPr>
          <a:xfrm>
            <a:off x="219075" y="179614"/>
            <a:ext cx="4006225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Vägbron uppströms Sikforsdammen</a:t>
            </a:r>
          </a:p>
        </p:txBody>
      </p:sp>
    </p:spTree>
    <p:extLst>
      <p:ext uri="{BB962C8B-B14F-4D97-AF65-F5344CB8AC3E}">
        <p14:creationId xmlns:p14="http://schemas.microsoft.com/office/powerpoint/2010/main" val="442908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natur, dal, omges&#10;&#10;Automatiskt genererad beskrivning">
            <a:extLst>
              <a:ext uri="{FF2B5EF4-FFF2-40B4-BE49-F238E27FC236}">
                <a16:creationId xmlns:a16="http://schemas.microsoft.com/office/drawing/2014/main" id="{0284CDD8-94A7-38ED-33A5-3E8DD2E16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2B31198-8F6D-D20F-23D1-6FD6DFB904E3}"/>
              </a:ext>
            </a:extLst>
          </p:cNvPr>
          <p:cNvSpPr txBox="1"/>
          <p:nvPr/>
        </p:nvSpPr>
        <p:spPr>
          <a:xfrm>
            <a:off x="219075" y="179614"/>
            <a:ext cx="5519460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</a:t>
            </a:r>
            <a:r>
              <a:rPr lang="sv-SE" dirty="0" err="1"/>
              <a:t>Grundsektion</a:t>
            </a:r>
            <a:r>
              <a:rPr lang="sv-SE" dirty="0"/>
              <a:t> ca 350 m uppströms Sikforsdammen</a:t>
            </a:r>
          </a:p>
        </p:txBody>
      </p:sp>
    </p:spTree>
    <p:extLst>
      <p:ext uri="{BB962C8B-B14F-4D97-AF65-F5344CB8AC3E}">
        <p14:creationId xmlns:p14="http://schemas.microsoft.com/office/powerpoint/2010/main" val="566465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vatten, Vattendrag&#10;&#10;Automatiskt genererad beskrivning">
            <a:extLst>
              <a:ext uri="{FF2B5EF4-FFF2-40B4-BE49-F238E27FC236}">
                <a16:creationId xmlns:a16="http://schemas.microsoft.com/office/drawing/2014/main" id="{F1116A9B-7916-2213-B03C-245732CA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2B31198-8F6D-D20F-23D1-6FD6DFB904E3}"/>
              </a:ext>
            </a:extLst>
          </p:cNvPr>
          <p:cNvSpPr txBox="1"/>
          <p:nvPr/>
        </p:nvSpPr>
        <p:spPr>
          <a:xfrm>
            <a:off x="219075" y="179614"/>
            <a:ext cx="1928733" cy="646331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sv-SE" dirty="0" err="1"/>
              <a:t>Uvan</a:t>
            </a:r>
            <a:endParaRPr lang="sv-SE" dirty="0"/>
          </a:p>
          <a:p>
            <a:r>
              <a:rPr lang="sv-SE" dirty="0"/>
              <a:t>- Sikforsdammen</a:t>
            </a:r>
          </a:p>
        </p:txBody>
      </p:sp>
    </p:spTree>
    <p:extLst>
      <p:ext uri="{BB962C8B-B14F-4D97-AF65-F5344CB8AC3E}">
        <p14:creationId xmlns:p14="http://schemas.microsoft.com/office/powerpoint/2010/main" val="111728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17D0777-4928-3336-B5DB-A5FD877E8D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551" y="162941"/>
            <a:ext cx="8551718" cy="603415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83" y="347762"/>
            <a:ext cx="2864949" cy="7325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Branddammarna</a:t>
            </a:r>
            <a:br>
              <a:rPr lang="en-US" dirty="0"/>
            </a:br>
            <a:r>
              <a:rPr lang="en-US" dirty="0" err="1"/>
              <a:t>Bakgrund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historik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4" y="1604963"/>
            <a:ext cx="2928325" cy="42926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Fortum </a:t>
            </a:r>
            <a:r>
              <a:rPr lang="en-US" dirty="0" err="1"/>
              <a:t>äger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 </a:t>
            </a:r>
            <a:r>
              <a:rPr lang="en-US" dirty="0" err="1"/>
              <a:t>branddammar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regleringsrättsinnehavare</a:t>
            </a:r>
            <a:r>
              <a:rPr lang="en-US" dirty="0"/>
              <a:t> för </a:t>
            </a:r>
            <a:r>
              <a:rPr lang="en-US" dirty="0" err="1"/>
              <a:t>Röjdafors</a:t>
            </a:r>
            <a:r>
              <a:rPr lang="en-US" dirty="0"/>
              <a:t> </a:t>
            </a:r>
            <a:r>
              <a:rPr lang="en-US" dirty="0" err="1"/>
              <a:t>kraftverk</a:t>
            </a:r>
            <a:endParaRPr lang="en-US" dirty="0"/>
          </a:p>
          <a:p>
            <a:r>
              <a:rPr lang="en-US" dirty="0"/>
              <a:t>Har </a:t>
            </a:r>
            <a:r>
              <a:rPr lang="en-US" dirty="0" err="1"/>
              <a:t>historiskt</a:t>
            </a:r>
            <a:r>
              <a:rPr lang="en-US" dirty="0"/>
              <a:t> </a:t>
            </a:r>
            <a:r>
              <a:rPr lang="en-US" dirty="0" err="1"/>
              <a:t>utnyttjats</a:t>
            </a:r>
            <a:r>
              <a:rPr lang="en-US" dirty="0"/>
              <a:t> av </a:t>
            </a:r>
            <a:r>
              <a:rPr lang="en-US" dirty="0" err="1"/>
              <a:t>räddningstjänsten</a:t>
            </a:r>
            <a:endParaRPr lang="en-US" dirty="0"/>
          </a:p>
          <a:p>
            <a:pPr lvl="1"/>
            <a:r>
              <a:rPr lang="en-US" dirty="0" err="1"/>
              <a:t>Räddningstjänsten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ingen</a:t>
            </a:r>
            <a:r>
              <a:rPr lang="en-US" dirty="0"/>
              <a:t> </a:t>
            </a:r>
            <a:r>
              <a:rPr lang="en-US" dirty="0" err="1"/>
              <a:t>användning</a:t>
            </a:r>
            <a:r>
              <a:rPr lang="en-US" dirty="0"/>
              <a:t> av dessa </a:t>
            </a:r>
            <a:r>
              <a:rPr lang="en-US" dirty="0" err="1"/>
              <a:t>längre</a:t>
            </a:r>
            <a:endParaRPr lang="en-US" dirty="0"/>
          </a:p>
          <a:p>
            <a:r>
              <a:rPr lang="en-US" dirty="0"/>
              <a:t>Fortum ska </a:t>
            </a:r>
            <a:r>
              <a:rPr lang="en-US" dirty="0" err="1"/>
              <a:t>ansöka</a:t>
            </a:r>
            <a:r>
              <a:rPr lang="en-US" dirty="0"/>
              <a:t> om </a:t>
            </a:r>
            <a:r>
              <a:rPr lang="en-US" dirty="0" err="1"/>
              <a:t>ändringstillstånd</a:t>
            </a:r>
            <a:r>
              <a:rPr lang="en-US" dirty="0"/>
              <a:t> för </a:t>
            </a:r>
            <a:r>
              <a:rPr lang="en-US" dirty="0" err="1"/>
              <a:t>villkorsändring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vattendomen</a:t>
            </a:r>
            <a:r>
              <a:rPr lang="en-US" dirty="0"/>
              <a:t>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8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87B61FF-72A9-84EF-3FC0-5DDF1CC1F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436" y="0"/>
            <a:ext cx="4613564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49"/>
            <a:ext cx="11364948" cy="908741"/>
          </a:xfrm>
        </p:spPr>
        <p:txBody>
          <a:bodyPr>
            <a:normAutofit/>
          </a:bodyPr>
          <a:lstStyle/>
          <a:p>
            <a:r>
              <a:rPr lang="en-US" dirty="0" err="1"/>
              <a:t>Samrådskrets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30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Samrådsunderlag skickas ut</a:t>
            </a:r>
          </a:p>
          <a:p>
            <a:pPr lvl="1"/>
            <a:r>
              <a:rPr lang="sv-SE" dirty="0"/>
              <a:t>Berörda fastighetsägare</a:t>
            </a:r>
          </a:p>
          <a:p>
            <a:pPr lvl="1"/>
            <a:r>
              <a:rPr lang="sv-SE" dirty="0"/>
              <a:t>Fiskevårdsförening?</a:t>
            </a:r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8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utomhus, träd, himmel, vatten&#10;&#10;Automatiskt genererad beskrivning">
            <a:extLst>
              <a:ext uri="{FF2B5EF4-FFF2-40B4-BE49-F238E27FC236}">
                <a16:creationId xmlns:a16="http://schemas.microsoft.com/office/drawing/2014/main" id="{45C59BA5-3F04-452A-7170-07B3FB43F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6762"/>
            <a:ext cx="12192000" cy="5491238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06E2DF18-A4A5-4CC0-B2DF-37F37976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81" y="145275"/>
            <a:ext cx="11789037" cy="1307603"/>
          </a:xfrm>
        </p:spPr>
        <p:txBody>
          <a:bodyPr>
            <a:noAutofit/>
          </a:bodyPr>
          <a:lstStyle/>
          <a:p>
            <a:r>
              <a:rPr lang="sv-SE" sz="4000" dirty="0"/>
              <a:t>Myndighetssamråd – Fortumdammar i Värmland</a:t>
            </a:r>
            <a:br>
              <a:rPr lang="sv-SE" sz="4000" dirty="0"/>
            </a:br>
            <a:r>
              <a:rPr lang="sv-SE" sz="4000" dirty="0"/>
              <a:t>Glasälven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1E7D941-CD8B-D770-21FF-4781656F852F}"/>
              </a:ext>
            </a:extLst>
          </p:cNvPr>
          <p:cNvSpPr txBox="1"/>
          <p:nvPr/>
        </p:nvSpPr>
        <p:spPr>
          <a:xfrm>
            <a:off x="34962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A4CCA523-6952-40B4-B6DD-0B2F78262A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" y="4480562"/>
            <a:ext cx="924560" cy="92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D81A3D-4A0E-4700-8F2C-1A289F116030}"/>
              </a:ext>
            </a:extLst>
          </p:cNvPr>
          <p:cNvSpPr/>
          <p:nvPr/>
        </p:nvSpPr>
        <p:spPr>
          <a:xfrm>
            <a:off x="64262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Otto Kronlund Rimfors</a:t>
            </a:r>
          </a:p>
          <a:p>
            <a:r>
              <a:rPr lang="sv-SE" sz="1100" i="1" dirty="0"/>
              <a:t>Civ. Ing. Vattenbyggnad</a:t>
            </a:r>
          </a:p>
          <a:p>
            <a:r>
              <a:rPr lang="sv-SE" sz="1100" i="1" dirty="0"/>
              <a:t>Otto.kronlund.rimfors@norconsult.com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810CDFE-49F0-C8E7-550F-B135C0569BDA}"/>
              </a:ext>
            </a:extLst>
          </p:cNvPr>
          <p:cNvSpPr txBox="1"/>
          <p:nvPr/>
        </p:nvSpPr>
        <p:spPr>
          <a:xfrm>
            <a:off x="351371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B6CA68-9592-611D-E1DD-C38FCEE9B720}"/>
              </a:ext>
            </a:extLst>
          </p:cNvPr>
          <p:cNvSpPr/>
          <p:nvPr/>
        </p:nvSpPr>
        <p:spPr>
          <a:xfrm>
            <a:off x="380671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Stefan Norberg</a:t>
            </a:r>
          </a:p>
          <a:p>
            <a:r>
              <a:rPr lang="sv-SE" sz="1100" i="1" dirty="0"/>
              <a:t>Projektchef Fortum</a:t>
            </a:r>
          </a:p>
          <a:p>
            <a:r>
              <a:rPr lang="sv-SE" sz="1100" i="1" dirty="0"/>
              <a:t>Stefan.norberg@fortum.com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61AD235-0A78-3DA3-91A7-DA9A9CDFF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868" y="4495840"/>
            <a:ext cx="923453" cy="9092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4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4BB521-89BD-68E7-7FC7-4304ACE0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schema</a:t>
            </a:r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B0A80E-AAD9-67FD-0D88-2AE133C57C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A10E2A1-B564-1133-A4C2-11CBAF070C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32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E870EB7-D187-85FA-014B-FE7B3F2E1C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9:45-10:30 Branddammarna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10:45-11:45 </a:t>
            </a:r>
            <a:r>
              <a:rPr lang="sv-S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Sikforsen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Lunchpaus 60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12:45-13:45 Glasälven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Vattjärn, Hagtjärn, Gäddtjärn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Pikebråtsflagan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Brandsflagan</a:t>
            </a:r>
          </a:p>
          <a:p>
            <a:pPr marL="576000" lvl="2">
              <a:spcBef>
                <a:spcPts val="0"/>
              </a:spcBef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Kammersflagan</a:t>
            </a:r>
          </a:p>
          <a:p>
            <a:pPr marL="288000" lvl="2" indent="0">
              <a:spcBef>
                <a:spcPts val="0"/>
              </a:spcBef>
              <a:buNone/>
            </a:pPr>
            <a:endParaRPr lang="sv-S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8000" lvl="1">
              <a:spcBef>
                <a:spcPts val="0"/>
              </a:spcBef>
            </a:pP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Paus 15 min</a:t>
            </a:r>
          </a:p>
          <a:p>
            <a:pPr marL="0" lvl="1" indent="0">
              <a:spcBef>
                <a:spcPts val="0"/>
              </a:spcBef>
              <a:buNone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14:00-14:30 fortsättning Glasälven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8C74E93-822E-C6B7-AB91-6F8845E43A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3FA61BD0-F046-7220-61CC-1DC4E01523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6724" y="6356350"/>
            <a:ext cx="720000" cy="153888"/>
          </a:xfrm>
        </p:spPr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1259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EEA190F-5C1E-A12E-99E9-F165BE7788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641" y="0"/>
            <a:ext cx="7074204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Glasälven</a:t>
            </a:r>
            <a:br>
              <a:rPr lang="en-US" dirty="0"/>
            </a:br>
            <a:r>
              <a:rPr lang="en-US" dirty="0" err="1"/>
              <a:t>Bakgrund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historik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33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5" y="1604963"/>
            <a:ext cx="4304451" cy="4292600"/>
          </a:xfrm>
        </p:spPr>
        <p:txBody>
          <a:bodyPr/>
          <a:lstStyle/>
          <a:p>
            <a:r>
              <a:rPr lang="en-US" dirty="0"/>
              <a:t>Har </a:t>
            </a:r>
            <a:r>
              <a:rPr lang="en-US" dirty="0" err="1"/>
              <a:t>utnyttjas</a:t>
            </a:r>
            <a:r>
              <a:rPr lang="en-US" dirty="0"/>
              <a:t> sedan </a:t>
            </a:r>
            <a:r>
              <a:rPr lang="en-US" dirty="0" err="1"/>
              <a:t>länge</a:t>
            </a:r>
            <a:endParaRPr lang="en-US" dirty="0"/>
          </a:p>
          <a:p>
            <a:pPr lvl="1"/>
            <a:r>
              <a:rPr lang="en-US" dirty="0" err="1"/>
              <a:t>Kvarnar</a:t>
            </a:r>
            <a:r>
              <a:rPr lang="en-US" dirty="0"/>
              <a:t>, </a:t>
            </a:r>
            <a:r>
              <a:rPr lang="en-US" dirty="0" err="1"/>
              <a:t>sågar</a:t>
            </a:r>
            <a:r>
              <a:rPr lang="en-US" dirty="0"/>
              <a:t>, </a:t>
            </a:r>
            <a:r>
              <a:rPr lang="en-US" dirty="0" err="1"/>
              <a:t>reglermagasin</a:t>
            </a:r>
            <a:r>
              <a:rPr lang="en-US" dirty="0"/>
              <a:t>/</a:t>
            </a:r>
            <a:r>
              <a:rPr lang="en-US" dirty="0" err="1"/>
              <a:t>elproduktion</a:t>
            </a:r>
            <a:endParaRPr lang="en-US" dirty="0"/>
          </a:p>
          <a:p>
            <a:pPr lvl="1"/>
            <a:r>
              <a:rPr lang="en-US" dirty="0"/>
              <a:t>6 </a:t>
            </a:r>
            <a:r>
              <a:rPr lang="en-US" dirty="0" err="1"/>
              <a:t>kraftverk</a:t>
            </a:r>
            <a:r>
              <a:rPr lang="en-US" dirty="0"/>
              <a:t> </a:t>
            </a:r>
            <a:r>
              <a:rPr lang="en-US" dirty="0" err="1"/>
              <a:t>tidigare</a:t>
            </a:r>
            <a:r>
              <a:rPr lang="en-US" dirty="0"/>
              <a:t>, lades </a:t>
            </a:r>
            <a:r>
              <a:rPr lang="en-US" dirty="0" err="1"/>
              <a:t>ner</a:t>
            </a:r>
            <a:r>
              <a:rPr lang="en-US" dirty="0"/>
              <a:t> 1958  </a:t>
            </a:r>
            <a:r>
              <a:rPr lang="en-US" dirty="0" err="1"/>
              <a:t>då</a:t>
            </a:r>
            <a:r>
              <a:rPr lang="en-US" dirty="0"/>
              <a:t> </a:t>
            </a:r>
            <a:r>
              <a:rPr lang="en-US" dirty="0" err="1"/>
              <a:t>kraftverket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Glava</a:t>
            </a:r>
            <a:r>
              <a:rPr lang="en-US" dirty="0"/>
              <a:t> </a:t>
            </a:r>
            <a:r>
              <a:rPr lang="en-US" dirty="0" err="1"/>
              <a:t>anlades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10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5806777" cy="1275613"/>
          </a:xfrm>
        </p:spPr>
        <p:txBody>
          <a:bodyPr>
            <a:normAutofit fontScale="90000"/>
          </a:bodyPr>
          <a:lstStyle/>
          <a:p>
            <a:r>
              <a:rPr lang="en-US" dirty="0"/>
              <a:t>Vattjärn, </a:t>
            </a:r>
            <a:r>
              <a:rPr lang="en-US" dirty="0" err="1"/>
              <a:t>Hagtjärn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Gäddtjärn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34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1403286"/>
            <a:ext cx="5213014" cy="4146488"/>
          </a:xfrm>
        </p:spPr>
        <p:txBody>
          <a:bodyPr/>
          <a:lstStyle/>
          <a:p>
            <a:r>
              <a:rPr lang="en-US" dirty="0" err="1"/>
              <a:t>Dagsläget</a:t>
            </a:r>
            <a:endParaRPr lang="en-US" dirty="0"/>
          </a:p>
          <a:p>
            <a:pPr lvl="1"/>
            <a:r>
              <a:rPr lang="en-US" dirty="0" err="1"/>
              <a:t>Hagtjärn</a:t>
            </a:r>
            <a:r>
              <a:rPr lang="en-US" dirty="0"/>
              <a:t> </a:t>
            </a:r>
            <a:r>
              <a:rPr lang="en-US" dirty="0" err="1"/>
              <a:t>leds</a:t>
            </a:r>
            <a:r>
              <a:rPr lang="en-US" dirty="0"/>
              <a:t> till </a:t>
            </a:r>
            <a:r>
              <a:rPr lang="en-US" dirty="0" err="1"/>
              <a:t>Gäddtjärn</a:t>
            </a:r>
            <a:endParaRPr lang="en-US" dirty="0"/>
          </a:p>
          <a:p>
            <a:pPr lvl="1"/>
            <a:r>
              <a:rPr lang="en-US" dirty="0" err="1"/>
              <a:t>Gäddtjärn</a:t>
            </a:r>
            <a:r>
              <a:rPr lang="en-US" dirty="0"/>
              <a:t> </a:t>
            </a:r>
            <a:r>
              <a:rPr lang="en-US" dirty="0" err="1"/>
              <a:t>leds</a:t>
            </a:r>
            <a:r>
              <a:rPr lang="en-US" dirty="0"/>
              <a:t> till Vattjärn</a:t>
            </a:r>
          </a:p>
          <a:p>
            <a:pPr lvl="1"/>
            <a:r>
              <a:rPr lang="en-US" dirty="0"/>
              <a:t>Vattjärn </a:t>
            </a:r>
            <a:r>
              <a:rPr lang="en-US" dirty="0" err="1"/>
              <a:t>leds</a:t>
            </a:r>
            <a:r>
              <a:rPr lang="en-US" dirty="0"/>
              <a:t> till Glaåkern</a:t>
            </a:r>
          </a:p>
          <a:p>
            <a:pPr lvl="1"/>
            <a:r>
              <a:rPr lang="en-US" dirty="0" err="1"/>
              <a:t>Endast</a:t>
            </a:r>
            <a:r>
              <a:rPr lang="en-US" dirty="0"/>
              <a:t> Vattjärn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dammkonstruktion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" name="Rectangle 32">
            <a:extLst>
              <a:ext uri="{FF2B5EF4-FFF2-40B4-BE49-F238E27FC236}">
                <a16:creationId xmlns:a16="http://schemas.microsoft.com/office/drawing/2014/main" id="{F8FE60A8-2F6D-07F3-7173-A07AD4B4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56" y="15995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2055" name="Bildobjekt 2054">
            <a:extLst>
              <a:ext uri="{FF2B5EF4-FFF2-40B4-BE49-F238E27FC236}">
                <a16:creationId xmlns:a16="http://schemas.microsoft.com/office/drawing/2014/main" id="{9EE6592C-EA67-12DA-3CE4-435F60B4A3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62" y="1131435"/>
            <a:ext cx="6765837" cy="3793649"/>
          </a:xfrm>
          <a:prstGeom prst="rect">
            <a:avLst/>
          </a:prstGeom>
        </p:spPr>
      </p:pic>
      <p:pic>
        <p:nvPicPr>
          <p:cNvPr id="7" name="Bildobjekt 6" descr="En bild som visar utomhus, träd, natur, växt&#10;&#10;Automatiskt genererad beskrivning">
            <a:extLst>
              <a:ext uri="{FF2B5EF4-FFF2-40B4-BE49-F238E27FC236}">
                <a16:creationId xmlns:a16="http://schemas.microsoft.com/office/drawing/2014/main" id="{2E72D268-BC13-A434-8579-91807E21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789" y="3667074"/>
            <a:ext cx="2724575" cy="2042706"/>
          </a:xfrm>
          <a:prstGeom prst="rect">
            <a:avLst/>
          </a:prstGeom>
        </p:spPr>
      </p:pic>
      <p:pic>
        <p:nvPicPr>
          <p:cNvPr id="9" name="Bildobjekt 8" descr="En bild som visar träd, utomhus, växt&#10;&#10;Automatiskt genererad beskrivning">
            <a:extLst>
              <a:ext uri="{FF2B5EF4-FFF2-40B4-BE49-F238E27FC236}">
                <a16:creationId xmlns:a16="http://schemas.microsoft.com/office/drawing/2014/main" id="{01732ED2-63EB-3CF5-4BAA-81DBEF8E7F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35545" y="3667153"/>
            <a:ext cx="2724416" cy="2042708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C7149C38-49DE-121B-80D4-92DF072C572C}"/>
              </a:ext>
            </a:extLst>
          </p:cNvPr>
          <p:cNvSpPr txBox="1"/>
          <p:nvPr/>
        </p:nvSpPr>
        <p:spPr>
          <a:xfrm>
            <a:off x="4686076" y="5752042"/>
            <a:ext cx="304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Exempel på kanal, här från Hagtjärn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A84D0D1-22C4-2233-65BB-57EFEE340AC0}"/>
              </a:ext>
            </a:extLst>
          </p:cNvPr>
          <p:cNvSpPr txBox="1"/>
          <p:nvPr/>
        </p:nvSpPr>
        <p:spPr>
          <a:xfrm>
            <a:off x="10037544" y="496741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Drönarbild, översikt</a:t>
            </a:r>
          </a:p>
        </p:txBody>
      </p:sp>
    </p:spTree>
    <p:extLst>
      <p:ext uri="{BB962C8B-B14F-4D97-AF65-F5344CB8AC3E}">
        <p14:creationId xmlns:p14="http://schemas.microsoft.com/office/powerpoint/2010/main" val="1091584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5806777" cy="1275613"/>
          </a:xfrm>
        </p:spPr>
        <p:txBody>
          <a:bodyPr>
            <a:normAutofit fontScale="90000"/>
          </a:bodyPr>
          <a:lstStyle/>
          <a:p>
            <a:r>
              <a:rPr lang="en-US" dirty="0"/>
              <a:t>Vattjärn, </a:t>
            </a:r>
            <a:r>
              <a:rPr lang="en-US" dirty="0" err="1"/>
              <a:t>Hagtjärn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Gäddtjärn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35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1403286"/>
            <a:ext cx="5213014" cy="4146488"/>
          </a:xfrm>
        </p:spPr>
        <p:txBody>
          <a:bodyPr/>
          <a:lstStyle/>
          <a:p>
            <a:r>
              <a:rPr lang="en-US" dirty="0" err="1"/>
              <a:t>Åtgärdsförslag</a:t>
            </a:r>
            <a:endParaRPr lang="en-US" dirty="0"/>
          </a:p>
          <a:p>
            <a:pPr lvl="1"/>
            <a:r>
              <a:rPr lang="en-US" dirty="0"/>
              <a:t>Ingen </a:t>
            </a:r>
            <a:r>
              <a:rPr lang="en-US" dirty="0" err="1"/>
              <a:t>åtgärd</a:t>
            </a:r>
            <a:r>
              <a:rPr lang="en-US" dirty="0"/>
              <a:t> vid </a:t>
            </a:r>
            <a:r>
              <a:rPr lang="en-US" dirty="0" err="1"/>
              <a:t>Hagtjärn</a:t>
            </a:r>
            <a:endParaRPr lang="en-US" dirty="0"/>
          </a:p>
          <a:p>
            <a:pPr lvl="2"/>
            <a:r>
              <a:rPr lang="en-US" dirty="0" err="1"/>
              <a:t>Stort</a:t>
            </a:r>
            <a:r>
              <a:rPr lang="en-US" dirty="0"/>
              <a:t> </a:t>
            </a:r>
            <a:r>
              <a:rPr lang="en-US" dirty="0" err="1"/>
              <a:t>intrång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naturmark</a:t>
            </a:r>
            <a:r>
              <a:rPr lang="en-US" dirty="0"/>
              <a:t> </a:t>
            </a:r>
            <a:r>
              <a:rPr lang="en-US" dirty="0" err="1"/>
              <a:t>skulle</a:t>
            </a:r>
            <a:r>
              <a:rPr lang="en-US" dirty="0"/>
              <a:t> </a:t>
            </a:r>
            <a:r>
              <a:rPr lang="en-US" dirty="0" err="1"/>
              <a:t>krävas</a:t>
            </a:r>
            <a:r>
              <a:rPr lang="en-US" dirty="0"/>
              <a:t>, </a:t>
            </a:r>
            <a:r>
              <a:rPr lang="en-US" dirty="0" err="1"/>
              <a:t>begränsad</a:t>
            </a:r>
            <a:r>
              <a:rPr lang="en-US" dirty="0"/>
              <a:t> </a:t>
            </a:r>
            <a:r>
              <a:rPr lang="en-US" dirty="0" err="1"/>
              <a:t>nytta</a:t>
            </a:r>
            <a:endParaRPr lang="en-US" dirty="0"/>
          </a:p>
          <a:p>
            <a:pPr lvl="1"/>
            <a:r>
              <a:rPr lang="en-US" dirty="0" err="1"/>
              <a:t>Mindre</a:t>
            </a:r>
            <a:r>
              <a:rPr lang="en-US" dirty="0"/>
              <a:t> </a:t>
            </a:r>
            <a:r>
              <a:rPr lang="en-US" dirty="0" err="1"/>
              <a:t>åtgärd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kanalen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</a:t>
            </a:r>
            <a:r>
              <a:rPr lang="en-US" dirty="0" err="1"/>
              <a:t>Gäddtjärn</a:t>
            </a:r>
            <a:endParaRPr lang="en-US" dirty="0"/>
          </a:p>
          <a:p>
            <a:pPr lvl="2"/>
            <a:r>
              <a:rPr lang="en-US" dirty="0"/>
              <a:t>Omledning till </a:t>
            </a:r>
            <a:r>
              <a:rPr lang="en-US" dirty="0" err="1"/>
              <a:t>naturfåra</a:t>
            </a:r>
            <a:r>
              <a:rPr lang="en-US" dirty="0"/>
              <a:t> precis </a:t>
            </a:r>
            <a:r>
              <a:rPr lang="en-US" dirty="0" err="1"/>
              <a:t>nedströms</a:t>
            </a:r>
            <a:r>
              <a:rPr lang="en-US" dirty="0"/>
              <a:t> Vattjärn</a:t>
            </a:r>
          </a:p>
          <a:p>
            <a:pPr lvl="1"/>
            <a:r>
              <a:rPr lang="en-US" dirty="0" err="1"/>
              <a:t>Vattjärnsdammen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lvl="2"/>
            <a:r>
              <a:rPr lang="en-US" dirty="0" err="1"/>
              <a:t>Halvtrumma</a:t>
            </a:r>
            <a:r>
              <a:rPr lang="en-US" dirty="0"/>
              <a:t> </a:t>
            </a:r>
            <a:r>
              <a:rPr lang="en-US" dirty="0" err="1"/>
              <a:t>anläggs</a:t>
            </a:r>
            <a:r>
              <a:rPr lang="en-US" dirty="0"/>
              <a:t> under </a:t>
            </a:r>
            <a:r>
              <a:rPr lang="en-US" dirty="0" err="1"/>
              <a:t>vägen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</a:t>
            </a:r>
            <a:r>
              <a:rPr lang="en-US" dirty="0" err="1"/>
              <a:t>befintlig</a:t>
            </a:r>
            <a:r>
              <a:rPr lang="en-US" dirty="0"/>
              <a:t> </a:t>
            </a:r>
            <a:r>
              <a:rPr lang="en-US" dirty="0" err="1"/>
              <a:t>dammvall</a:t>
            </a:r>
            <a:endParaRPr lang="en-US" dirty="0"/>
          </a:p>
          <a:p>
            <a:pPr lvl="2"/>
            <a:r>
              <a:rPr lang="en-US" dirty="0" err="1"/>
              <a:t>Vattnet</a:t>
            </a:r>
            <a:r>
              <a:rPr lang="en-US" dirty="0"/>
              <a:t> </a:t>
            </a:r>
            <a:r>
              <a:rPr lang="en-US" dirty="0" err="1"/>
              <a:t>leds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historisk</a:t>
            </a:r>
            <a:r>
              <a:rPr lang="en-US" dirty="0"/>
              <a:t> </a:t>
            </a:r>
            <a:r>
              <a:rPr lang="en-US" dirty="0" err="1"/>
              <a:t>naturfåra</a:t>
            </a:r>
            <a:endParaRPr lang="en-US" dirty="0"/>
          </a:p>
          <a:p>
            <a:pPr lvl="3"/>
            <a:r>
              <a:rPr lang="en-US" dirty="0" err="1"/>
              <a:t>Fåran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fortfarande</a:t>
            </a:r>
            <a:r>
              <a:rPr lang="en-US" dirty="0"/>
              <a:t> </a:t>
            </a:r>
            <a:r>
              <a:rPr lang="en-US" dirty="0" err="1"/>
              <a:t>kvar</a:t>
            </a:r>
            <a:endParaRPr lang="en-US" dirty="0"/>
          </a:p>
          <a:p>
            <a:pPr lvl="2"/>
            <a:r>
              <a:rPr lang="en-US" dirty="0"/>
              <a:t>Vattjärn </a:t>
            </a:r>
            <a:r>
              <a:rPr lang="en-US" dirty="0" err="1"/>
              <a:t>återgår</a:t>
            </a:r>
            <a:r>
              <a:rPr lang="en-US" dirty="0"/>
              <a:t> </a:t>
            </a:r>
            <a:r>
              <a:rPr lang="en-US" dirty="0" err="1"/>
              <a:t>troligen</a:t>
            </a:r>
            <a:r>
              <a:rPr lang="en-US" dirty="0"/>
              <a:t> till </a:t>
            </a:r>
            <a:r>
              <a:rPr lang="en-US" dirty="0" err="1"/>
              <a:t>våtmarkskaraktär</a:t>
            </a:r>
            <a:endParaRPr lang="en-US" dirty="0"/>
          </a:p>
          <a:p>
            <a:pPr lvl="2"/>
            <a:r>
              <a:rPr lang="en-US" dirty="0" err="1"/>
              <a:t>Bäcken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Vattjärn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större</a:t>
            </a:r>
            <a:r>
              <a:rPr lang="en-US" dirty="0"/>
              <a:t> </a:t>
            </a:r>
            <a:r>
              <a:rPr lang="en-US" dirty="0" err="1"/>
              <a:t>tillrinning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tydligare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" name="Rectangle 32">
            <a:extLst>
              <a:ext uri="{FF2B5EF4-FFF2-40B4-BE49-F238E27FC236}">
                <a16:creationId xmlns:a16="http://schemas.microsoft.com/office/drawing/2014/main" id="{F8FE60A8-2F6D-07F3-7173-A07AD4B4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56" y="15995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7" name="Bildobjekt 6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77A07397-FF07-804A-A1ED-EC18CB84AE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225" y="1537699"/>
            <a:ext cx="6210935" cy="35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7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5954559" cy="994957"/>
          </a:xfrm>
        </p:spPr>
        <p:txBody>
          <a:bodyPr>
            <a:normAutofit fontScale="90000"/>
          </a:bodyPr>
          <a:lstStyle/>
          <a:p>
            <a:r>
              <a:rPr lang="en-US" dirty="0"/>
              <a:t>Pikebråtsflagan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36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2350" y="1122630"/>
            <a:ext cx="5213014" cy="5050974"/>
          </a:xfrm>
        </p:spPr>
        <p:txBody>
          <a:bodyPr/>
          <a:lstStyle/>
          <a:p>
            <a:r>
              <a:rPr lang="en-US" dirty="0" err="1"/>
              <a:t>Tröskelnivå</a:t>
            </a:r>
            <a:r>
              <a:rPr lang="en-US" dirty="0"/>
              <a:t>, </a:t>
            </a:r>
            <a:r>
              <a:rPr lang="en-US" dirty="0" err="1"/>
              <a:t>spettluckor</a:t>
            </a:r>
            <a:r>
              <a:rPr lang="en-US" dirty="0"/>
              <a:t>, +101,5 m</a:t>
            </a:r>
          </a:p>
          <a:p>
            <a:r>
              <a:rPr lang="en-US" dirty="0" err="1"/>
              <a:t>Igenmurat</a:t>
            </a:r>
            <a:r>
              <a:rPr lang="en-US" dirty="0"/>
              <a:t> Tub-</a:t>
            </a:r>
            <a:r>
              <a:rPr lang="en-US" dirty="0" err="1"/>
              <a:t>utskov</a:t>
            </a:r>
            <a:r>
              <a:rPr lang="en-US" dirty="0"/>
              <a:t> +100,0 m </a:t>
            </a:r>
          </a:p>
          <a:p>
            <a:r>
              <a:rPr lang="en-US" dirty="0"/>
              <a:t>VY +104,11 vid </a:t>
            </a:r>
            <a:r>
              <a:rPr lang="en-US" dirty="0" err="1"/>
              <a:t>platsbesök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maj</a:t>
            </a:r>
            <a:r>
              <a:rPr lang="en-US" dirty="0"/>
              <a:t> 2021</a:t>
            </a:r>
          </a:p>
          <a:p>
            <a:pPr lvl="1"/>
            <a:r>
              <a:rPr lang="en-US" dirty="0" err="1"/>
              <a:t>Fallhöjd</a:t>
            </a:r>
            <a:r>
              <a:rPr lang="en-US" dirty="0"/>
              <a:t> ca 2,5 m</a:t>
            </a:r>
          </a:p>
          <a:p>
            <a:pPr lvl="1"/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lutning</a:t>
            </a:r>
            <a:r>
              <a:rPr lang="en-US" dirty="0"/>
              <a:t> till </a:t>
            </a:r>
            <a:r>
              <a:rPr lang="sv-SE" dirty="0"/>
              <a:t>Brandsflagan</a:t>
            </a:r>
            <a:r>
              <a:rPr lang="en-US" dirty="0"/>
              <a:t>, </a:t>
            </a:r>
            <a:r>
              <a:rPr lang="en-US" dirty="0" err="1"/>
              <a:t>drygt</a:t>
            </a:r>
            <a:r>
              <a:rPr lang="en-US" dirty="0"/>
              <a:t> 8%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snitt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r>
              <a:rPr lang="en-US" dirty="0"/>
              <a:t>Tub-</a:t>
            </a:r>
            <a:r>
              <a:rPr lang="en-US" dirty="0" err="1"/>
              <a:t>bassängen</a:t>
            </a:r>
            <a:r>
              <a:rPr lang="en-US" dirty="0"/>
              <a:t> </a:t>
            </a:r>
            <a:r>
              <a:rPr lang="en-US" dirty="0" err="1"/>
              <a:t>fylls</a:t>
            </a:r>
            <a:r>
              <a:rPr lang="en-US" dirty="0"/>
              <a:t> </a:t>
            </a:r>
            <a:r>
              <a:rPr lang="en-US" dirty="0" err="1"/>
              <a:t>igen</a:t>
            </a:r>
            <a:endParaRPr lang="en-US" dirty="0"/>
          </a:p>
          <a:p>
            <a:r>
              <a:rPr lang="en-US" dirty="0" err="1"/>
              <a:t>Naturligt</a:t>
            </a:r>
            <a:r>
              <a:rPr lang="en-US" dirty="0"/>
              <a:t> </a:t>
            </a:r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sektion</a:t>
            </a:r>
            <a:r>
              <a:rPr lang="en-US" dirty="0"/>
              <a:t> ca 150 m </a:t>
            </a:r>
            <a:r>
              <a:rPr lang="en-US" dirty="0" err="1"/>
              <a:t>uppströms</a:t>
            </a:r>
            <a:endParaRPr lang="en-US" dirty="0"/>
          </a:p>
          <a:p>
            <a:pPr lvl="1"/>
            <a:r>
              <a:rPr lang="en-US" dirty="0" err="1"/>
              <a:t>Uppströms</a:t>
            </a:r>
            <a:r>
              <a:rPr lang="en-US" dirty="0"/>
              <a:t> </a:t>
            </a:r>
            <a:r>
              <a:rPr lang="en-US" dirty="0" err="1"/>
              <a:t>denna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vattennivån</a:t>
            </a:r>
            <a:r>
              <a:rPr lang="en-US" dirty="0"/>
              <a:t> ca +103 m</a:t>
            </a:r>
          </a:p>
          <a:p>
            <a:r>
              <a:rPr lang="en-US" dirty="0" err="1"/>
              <a:t>Vandringshinder</a:t>
            </a:r>
            <a:r>
              <a:rPr lang="en-US" dirty="0"/>
              <a:t> </a:t>
            </a:r>
            <a:r>
              <a:rPr lang="en-US" dirty="0" err="1"/>
              <a:t>avlägsnas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objekt 6" descr="En bild som visar träd, gräs, utomhus, natur&#10;&#10;Automatiskt genererad beskrivning">
            <a:extLst>
              <a:ext uri="{FF2B5EF4-FFF2-40B4-BE49-F238E27FC236}">
                <a16:creationId xmlns:a16="http://schemas.microsoft.com/office/drawing/2014/main" id="{BB09FF96-DD1A-7953-B96D-DC6F7B86C5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82" y="127673"/>
            <a:ext cx="5652654" cy="2831447"/>
          </a:xfrm>
          <a:prstGeom prst="rect">
            <a:avLst/>
          </a:prstGeom>
        </p:spPr>
      </p:pic>
      <p:pic>
        <p:nvPicPr>
          <p:cNvPr id="9" name="Bildobjekt 8" descr="En bild som visar träd, utomhus, natur, vatten&#10;&#10;Automatiskt genererad beskrivning">
            <a:extLst>
              <a:ext uri="{FF2B5EF4-FFF2-40B4-BE49-F238E27FC236}">
                <a16:creationId xmlns:a16="http://schemas.microsoft.com/office/drawing/2014/main" id="{5A6671FB-E24F-9F44-562A-2DA225FE5B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109" y="3099961"/>
            <a:ext cx="4098051" cy="3073643"/>
          </a:xfrm>
          <a:prstGeom prst="rect">
            <a:avLst/>
          </a:prstGeom>
        </p:spPr>
      </p:pic>
      <p:pic>
        <p:nvPicPr>
          <p:cNvPr id="10" name="Bildobjekt 9" descr="En bild som visar utomhus, växt, hål, sten&#10;&#10;Automatiskt genererad beskrivning">
            <a:extLst>
              <a:ext uri="{FF2B5EF4-FFF2-40B4-BE49-F238E27FC236}">
                <a16:creationId xmlns:a16="http://schemas.microsoft.com/office/drawing/2014/main" id="{2C260463-8878-B804-A967-DF04AE8B5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853" y="4251890"/>
            <a:ext cx="2562285" cy="19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8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5954559" cy="994957"/>
          </a:xfrm>
        </p:spPr>
        <p:txBody>
          <a:bodyPr>
            <a:normAutofit fontScale="90000"/>
          </a:bodyPr>
          <a:lstStyle/>
          <a:p>
            <a:r>
              <a:rPr lang="en-US" dirty="0"/>
              <a:t>Pikebråtsflagan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37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2350" y="1122630"/>
            <a:ext cx="5213014" cy="41273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7FA5386C-8568-E087-00A6-EDC03510E6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45" y="1040998"/>
            <a:ext cx="5915660" cy="4243070"/>
          </a:xfrm>
          <a:prstGeom prst="rect">
            <a:avLst/>
          </a:prstGeom>
        </p:spPr>
      </p:pic>
      <p:pic>
        <p:nvPicPr>
          <p:cNvPr id="12" name="Bildobjekt 11" descr="En bild som visar text, vatten, karta&#10;&#10;Automatiskt genererad beskrivning">
            <a:extLst>
              <a:ext uri="{FF2B5EF4-FFF2-40B4-BE49-F238E27FC236}">
                <a16:creationId xmlns:a16="http://schemas.microsoft.com/office/drawing/2014/main" id="{A69E52F1-DD3B-E2DA-C43E-ED5ABF5E83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332" y="1040998"/>
            <a:ext cx="5915660" cy="4263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16CEFD4-FF3A-7E93-642F-1C99DD72E0F9}"/>
              </a:ext>
            </a:extLst>
          </p:cNvPr>
          <p:cNvSpPr txBox="1"/>
          <p:nvPr/>
        </p:nvSpPr>
        <p:spPr>
          <a:xfrm>
            <a:off x="1126648" y="5447388"/>
            <a:ext cx="950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Visualisering av ungefärlig vattenutbredning före och efter åtgärd. </a:t>
            </a:r>
          </a:p>
          <a:p>
            <a:r>
              <a:rPr lang="sv-SE" dirty="0"/>
              <a:t>Notera att dämmande delar av dammen kommer tas bort. Dämmande sektion inringad i rött.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E58C2223-C635-6C39-5591-A309DDA0CC58}"/>
                  </a:ext>
                </a:extLst>
              </p14:cNvPr>
              <p14:cNvContentPartPr/>
              <p14:nvPr/>
            </p14:nvContentPartPr>
            <p14:xfrm>
              <a:off x="9393209" y="1310158"/>
              <a:ext cx="647640" cy="5626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E58C2223-C635-6C39-5591-A309DDA0CC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4209" y="1301158"/>
                <a:ext cx="66528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77EC1313-F915-5E34-DD7C-3114E7CC171C}"/>
                  </a:ext>
                </a:extLst>
              </p14:cNvPr>
              <p14:cNvContentPartPr/>
              <p14:nvPr/>
            </p14:nvContentPartPr>
            <p14:xfrm>
              <a:off x="4017329" y="3736918"/>
              <a:ext cx="253440" cy="20448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77EC1313-F915-5E34-DD7C-3114E7CC17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8329" y="3728278"/>
                <a:ext cx="271080" cy="22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6523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utomhus, träd, Vattendrag, vatten&#10;&#10;Automatiskt genererad beskrivning">
            <a:extLst>
              <a:ext uri="{FF2B5EF4-FFF2-40B4-BE49-F238E27FC236}">
                <a16:creationId xmlns:a16="http://schemas.microsoft.com/office/drawing/2014/main" id="{CB646D53-5175-E3DB-5692-A3DF266B1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966" y="967882"/>
            <a:ext cx="7472218" cy="56041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9633375" cy="601191"/>
          </a:xfrm>
        </p:spPr>
        <p:txBody>
          <a:bodyPr>
            <a:normAutofit/>
          </a:bodyPr>
          <a:lstStyle/>
          <a:p>
            <a:r>
              <a:rPr lang="en-US" dirty="0" err="1"/>
              <a:t>Brandsflagan</a:t>
            </a:r>
            <a:r>
              <a:rPr lang="en-US" dirty="0"/>
              <a:t> - </a:t>
            </a: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38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4" y="967882"/>
            <a:ext cx="3549446" cy="4369177"/>
          </a:xfrm>
        </p:spPr>
        <p:txBody>
          <a:bodyPr/>
          <a:lstStyle/>
          <a:p>
            <a:r>
              <a:rPr lang="en-US" dirty="0" err="1"/>
              <a:t>Utskov</a:t>
            </a:r>
            <a:r>
              <a:rPr lang="en-US" dirty="0"/>
              <a:t> med </a:t>
            </a:r>
            <a:r>
              <a:rPr lang="en-US" dirty="0" err="1"/>
              <a:t>spettluckor</a:t>
            </a:r>
            <a:r>
              <a:rPr lang="en-US" dirty="0"/>
              <a:t>, </a:t>
            </a:r>
            <a:r>
              <a:rPr lang="en-US" dirty="0" err="1"/>
              <a:t>tröskel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ca +87,0 m</a:t>
            </a:r>
          </a:p>
          <a:p>
            <a:r>
              <a:rPr lang="en-US" dirty="0"/>
              <a:t>VY +89,13 m vid </a:t>
            </a:r>
            <a:r>
              <a:rPr lang="en-US" dirty="0" err="1"/>
              <a:t>fältbesök</a:t>
            </a:r>
            <a:r>
              <a:rPr lang="en-US" dirty="0"/>
              <a:t> </a:t>
            </a:r>
            <a:r>
              <a:rPr lang="en-US" dirty="0" err="1"/>
              <a:t>maj</a:t>
            </a:r>
            <a:r>
              <a:rPr lang="en-US" dirty="0"/>
              <a:t> 2021</a:t>
            </a:r>
          </a:p>
          <a:p>
            <a:pPr lvl="1"/>
            <a:r>
              <a:rPr lang="en-US" dirty="0"/>
              <a:t>VY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ca +88,5 vid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tillfälle</a:t>
            </a:r>
            <a:endParaRPr lang="en-US" dirty="0"/>
          </a:p>
          <a:p>
            <a:pPr lvl="1"/>
            <a:r>
              <a:rPr lang="en-US" dirty="0" err="1"/>
              <a:t>Bråte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</a:t>
            </a:r>
            <a:r>
              <a:rPr lang="en-US" dirty="0" err="1"/>
              <a:t>orsakade</a:t>
            </a:r>
            <a:r>
              <a:rPr lang="en-US" dirty="0"/>
              <a:t> </a:t>
            </a:r>
            <a:r>
              <a:rPr lang="en-US" dirty="0" err="1"/>
              <a:t>motdämning</a:t>
            </a:r>
            <a:endParaRPr lang="en-US" dirty="0"/>
          </a:p>
          <a:p>
            <a:r>
              <a:rPr lang="en-US" dirty="0" err="1"/>
              <a:t>Fallhöjd</a:t>
            </a:r>
            <a:r>
              <a:rPr lang="en-US" dirty="0"/>
              <a:t> ca 0,6 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34379" y="625151"/>
            <a:ext cx="1220805" cy="257601"/>
          </a:xfrm>
        </p:spPr>
        <p:txBody>
          <a:bodyPr/>
          <a:lstStyle/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3517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3839432" cy="9949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Brandsflagan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39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1607127"/>
            <a:ext cx="3867310" cy="3942647"/>
          </a:xfrm>
        </p:spPr>
        <p:txBody>
          <a:bodyPr/>
          <a:lstStyle/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r>
              <a:rPr lang="en-US" dirty="0" err="1"/>
              <a:t>Naturlig</a:t>
            </a:r>
            <a:r>
              <a:rPr lang="en-US" dirty="0"/>
              <a:t> </a:t>
            </a:r>
            <a:r>
              <a:rPr lang="en-US" dirty="0" err="1"/>
              <a:t>tröskel</a:t>
            </a:r>
            <a:r>
              <a:rPr lang="en-US" dirty="0"/>
              <a:t> </a:t>
            </a:r>
            <a:r>
              <a:rPr lang="en-US" dirty="0" err="1"/>
              <a:t>uppenbarar</a:t>
            </a:r>
            <a:r>
              <a:rPr lang="en-US" dirty="0"/>
              <a:t> sig vid ca +88 m</a:t>
            </a:r>
          </a:p>
          <a:p>
            <a:pPr lvl="1"/>
            <a:r>
              <a:rPr lang="en-US" dirty="0"/>
              <a:t>Kan </a:t>
            </a:r>
            <a:r>
              <a:rPr lang="en-US" dirty="0" err="1"/>
              <a:t>behöva</a:t>
            </a:r>
            <a:r>
              <a:rPr lang="en-US" dirty="0"/>
              <a:t> </a:t>
            </a:r>
            <a:r>
              <a:rPr lang="en-US" dirty="0" err="1"/>
              <a:t>justeras</a:t>
            </a:r>
            <a:r>
              <a:rPr lang="en-US" dirty="0"/>
              <a:t> </a:t>
            </a:r>
            <a:r>
              <a:rPr lang="en-US" dirty="0" err="1"/>
              <a:t>något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biotopvårdande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 </a:t>
            </a:r>
            <a:r>
              <a:rPr lang="en-US" dirty="0" err="1"/>
              <a:t>historisk</a:t>
            </a:r>
            <a:r>
              <a:rPr lang="en-US" dirty="0"/>
              <a:t> </a:t>
            </a:r>
            <a:r>
              <a:rPr lang="en-US" dirty="0" err="1"/>
              <a:t>rensning</a:t>
            </a:r>
            <a:endParaRPr lang="en-US" dirty="0"/>
          </a:p>
          <a:p>
            <a:pPr lvl="1"/>
            <a:r>
              <a:rPr lang="en-US" dirty="0" err="1"/>
              <a:t>Lutning</a:t>
            </a:r>
            <a:r>
              <a:rPr lang="en-US" dirty="0"/>
              <a:t> </a:t>
            </a:r>
            <a:r>
              <a:rPr lang="en-US" dirty="0" err="1"/>
              <a:t>mellan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bestämmande</a:t>
            </a:r>
            <a:r>
              <a:rPr lang="en-US" dirty="0"/>
              <a:t> section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befintligt</a:t>
            </a:r>
            <a:r>
              <a:rPr lang="en-US" dirty="0"/>
              <a:t> dammläge ska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överstiga</a:t>
            </a:r>
            <a:r>
              <a:rPr lang="en-US" dirty="0"/>
              <a:t> ca 4,4%</a:t>
            </a:r>
          </a:p>
          <a:p>
            <a:r>
              <a:rPr lang="en-US" dirty="0" err="1"/>
              <a:t>Vandringshinder</a:t>
            </a:r>
            <a:r>
              <a:rPr lang="en-US" dirty="0"/>
              <a:t> </a:t>
            </a:r>
            <a:r>
              <a:rPr lang="en-US" dirty="0" err="1"/>
              <a:t>avlägsnas</a:t>
            </a: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objekt 6" descr="En bild som visar text, skärmbild, karta&#10;&#10;Automatiskt genererad beskrivning">
            <a:extLst>
              <a:ext uri="{FF2B5EF4-FFF2-40B4-BE49-F238E27FC236}">
                <a16:creationId xmlns:a16="http://schemas.microsoft.com/office/drawing/2014/main" id="{F8402298-2CF1-791F-C667-FE1ED6A7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163" y="127673"/>
            <a:ext cx="7638473" cy="4998509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27670BF-1C77-0EEC-C789-3EB1B1618C42}"/>
              </a:ext>
            </a:extLst>
          </p:cNvPr>
          <p:cNvSpPr txBox="1"/>
          <p:nvPr/>
        </p:nvSpPr>
        <p:spPr>
          <a:xfrm>
            <a:off x="4461163" y="5226608"/>
            <a:ext cx="6925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Visualisering av ungefärlig vattenutbredning före och efter åtgärd. </a:t>
            </a:r>
          </a:p>
          <a:p>
            <a:r>
              <a:rPr lang="sv-SE" dirty="0"/>
              <a:t>Notera att dämmande delar av dammen kommer tas bort. </a:t>
            </a:r>
          </a:p>
          <a:p>
            <a:r>
              <a:rPr lang="sv-SE" dirty="0"/>
              <a:t>Dämmande sektion inringad i rött.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A9511FC-816A-84FB-AC26-C5A7F35E22E7}"/>
                  </a:ext>
                </a:extLst>
              </p14:cNvPr>
              <p14:cNvContentPartPr/>
              <p14:nvPr/>
            </p14:nvContentPartPr>
            <p14:xfrm>
              <a:off x="10465649" y="2220958"/>
              <a:ext cx="1124640" cy="100332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A9511FC-816A-84FB-AC26-C5A7F35E22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7009" y="2212318"/>
                <a:ext cx="1142280" cy="10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70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27" y="285954"/>
            <a:ext cx="4265761" cy="84290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</a:t>
            </a:fld>
            <a:endParaRPr lang="sv-SE" noProof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3F626BC-131D-C672-5912-6446AC92FD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92" y="102637"/>
            <a:ext cx="7720577" cy="6469409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427" y="1348965"/>
            <a:ext cx="3764846" cy="4603965"/>
          </a:xfrm>
        </p:spPr>
        <p:txBody>
          <a:bodyPr/>
          <a:lstStyle/>
          <a:p>
            <a:r>
              <a:rPr lang="en-US" dirty="0" err="1"/>
              <a:t>Två</a:t>
            </a:r>
            <a:r>
              <a:rPr lang="en-US" dirty="0"/>
              <a:t> dammar </a:t>
            </a:r>
            <a:r>
              <a:rPr lang="en-US" dirty="0" err="1"/>
              <a:t>drivs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separata </a:t>
            </a:r>
            <a:r>
              <a:rPr lang="sv-SE" dirty="0"/>
              <a:t>projekt</a:t>
            </a:r>
          </a:p>
          <a:p>
            <a:pPr lvl="1"/>
            <a:r>
              <a:rPr lang="sv-SE" dirty="0"/>
              <a:t>Kvarndammen</a:t>
            </a:r>
          </a:p>
          <a:p>
            <a:pPr lvl="2"/>
            <a:r>
              <a:rPr lang="sv-SE" dirty="0"/>
              <a:t>Utriven redan</a:t>
            </a:r>
          </a:p>
          <a:p>
            <a:pPr lvl="1"/>
            <a:r>
              <a:rPr lang="sv-SE" dirty="0"/>
              <a:t>Konradsfors</a:t>
            </a:r>
          </a:p>
          <a:p>
            <a:r>
              <a:rPr lang="sv-SE" dirty="0"/>
              <a:t>Flera kunde inte hittas i fält eller lämnas utan åtgärd</a:t>
            </a:r>
          </a:p>
          <a:p>
            <a:r>
              <a:rPr lang="sv-SE" dirty="0"/>
              <a:t>Mindre åtgärder</a:t>
            </a:r>
          </a:p>
          <a:p>
            <a:pPr lvl="1"/>
            <a:r>
              <a:rPr lang="sv-SE" dirty="0"/>
              <a:t>Ta bort staket</a:t>
            </a:r>
          </a:p>
          <a:p>
            <a:pPr lvl="1"/>
            <a:r>
              <a:rPr lang="sv-SE" dirty="0"/>
              <a:t>Riv ut vandringshinder</a:t>
            </a:r>
          </a:p>
          <a:p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3839432" cy="9949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Brandsflagan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40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Bildobjekt 8" descr="En bild som visar text, träd&#10;&#10;Automatiskt genererad beskrivning">
            <a:extLst>
              <a:ext uri="{FF2B5EF4-FFF2-40B4-BE49-F238E27FC236}">
                <a16:creationId xmlns:a16="http://schemas.microsoft.com/office/drawing/2014/main" id="{6293C581-580A-A13B-C763-28C6F5F23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533" y="193875"/>
            <a:ext cx="7837321" cy="5770874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E6C1B2E-E91B-8D0C-0E5E-EF129E9303EA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289223" y="1514231"/>
            <a:ext cx="3737832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dirty="0"/>
              <a:t>Visualisering av ungefärlig vattenutbredning före och efter åtgärd. </a:t>
            </a:r>
          </a:p>
          <a:p>
            <a:pPr marL="0" indent="0">
              <a:buNone/>
            </a:pPr>
            <a:r>
              <a:rPr lang="sv-SE" dirty="0"/>
              <a:t>Notera att dämmande delar av dammen kommer tas bort.</a:t>
            </a:r>
          </a:p>
          <a:p>
            <a:pPr marL="0" indent="0">
              <a:buNone/>
            </a:pPr>
            <a:r>
              <a:rPr lang="sv-SE" dirty="0"/>
              <a:t>Dämmande sektion inringad i rött.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BB592B1-35AB-38AD-7DB1-BA8F1185FF32}"/>
                  </a:ext>
                </a:extLst>
              </p14:cNvPr>
              <p14:cNvContentPartPr/>
              <p14:nvPr/>
            </p14:nvContentPartPr>
            <p14:xfrm>
              <a:off x="10954529" y="4752478"/>
              <a:ext cx="319680" cy="3085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BB592B1-35AB-38AD-7DB1-BA8F1185FF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5889" y="4743838"/>
                <a:ext cx="337320" cy="3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9217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6690999" cy="994957"/>
          </a:xfrm>
        </p:spPr>
        <p:txBody>
          <a:bodyPr>
            <a:normAutofit/>
          </a:bodyPr>
          <a:lstStyle/>
          <a:p>
            <a:r>
              <a:rPr lang="en-US" dirty="0"/>
              <a:t>Kammersflagan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41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objekt 6" descr="En bild som visar utomhus, natur, sten&#10;&#10;Automatiskt genererad beskrivning">
            <a:extLst>
              <a:ext uri="{FF2B5EF4-FFF2-40B4-BE49-F238E27FC236}">
                <a16:creationId xmlns:a16="http://schemas.microsoft.com/office/drawing/2014/main" id="{BA08DDE3-7FAF-9609-CC3D-8A1BC60D4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1322" y="1180597"/>
            <a:ext cx="8387503" cy="4984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2AFF1C9F-39D0-9945-A6D5-71C5BB2411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1244411"/>
            <a:ext cx="3035868" cy="4788089"/>
          </a:xfrm>
        </p:spPr>
        <p:txBody>
          <a:bodyPr/>
          <a:lstStyle/>
          <a:p>
            <a:r>
              <a:rPr lang="en-US" dirty="0" err="1"/>
              <a:t>Utskov</a:t>
            </a:r>
            <a:r>
              <a:rPr lang="en-US" dirty="0"/>
              <a:t> med </a:t>
            </a:r>
            <a:r>
              <a:rPr lang="en-US" dirty="0" err="1"/>
              <a:t>spettluckor</a:t>
            </a:r>
            <a:r>
              <a:rPr lang="en-US" dirty="0"/>
              <a:t>, </a:t>
            </a:r>
            <a:r>
              <a:rPr lang="en-US" dirty="0" err="1"/>
              <a:t>tröskel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ca +64,75 m</a:t>
            </a:r>
          </a:p>
          <a:p>
            <a:r>
              <a:rPr lang="en-US" dirty="0"/>
              <a:t>VY +67,32 m vid </a:t>
            </a:r>
            <a:r>
              <a:rPr lang="en-US" dirty="0" err="1"/>
              <a:t>fältbesök</a:t>
            </a:r>
            <a:r>
              <a:rPr lang="en-US" dirty="0"/>
              <a:t> </a:t>
            </a:r>
            <a:r>
              <a:rPr lang="en-US" dirty="0" err="1"/>
              <a:t>maj</a:t>
            </a:r>
            <a:r>
              <a:rPr lang="en-US" dirty="0"/>
              <a:t> 2021</a:t>
            </a:r>
          </a:p>
          <a:p>
            <a:pPr lvl="1"/>
            <a:r>
              <a:rPr lang="en-US" dirty="0"/>
              <a:t>VY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ca +63,11 vid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tillfälle</a:t>
            </a:r>
            <a:endParaRPr lang="en-US" dirty="0"/>
          </a:p>
          <a:p>
            <a:r>
              <a:rPr lang="en-US" dirty="0" err="1"/>
              <a:t>Fallhöjd</a:t>
            </a:r>
            <a:r>
              <a:rPr lang="en-US" dirty="0"/>
              <a:t> ca 4,2 m</a:t>
            </a:r>
          </a:p>
          <a:p>
            <a:endParaRPr lang="en-US" dirty="0"/>
          </a:p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r>
              <a:rPr lang="en-US" dirty="0" err="1"/>
              <a:t>Vandringshinder</a:t>
            </a:r>
            <a:r>
              <a:rPr lang="en-US" dirty="0"/>
              <a:t> </a:t>
            </a:r>
            <a:r>
              <a:rPr lang="en-US" dirty="0" err="1"/>
              <a:t>avlägsnas</a:t>
            </a:r>
            <a:endParaRPr lang="en-US" dirty="0"/>
          </a:p>
          <a:p>
            <a:r>
              <a:rPr lang="en-US" dirty="0" err="1"/>
              <a:t>Biotopvårdsåtgärder</a:t>
            </a:r>
            <a:endParaRPr lang="en-US" dirty="0"/>
          </a:p>
          <a:p>
            <a:pPr lvl="1"/>
            <a:r>
              <a:rPr lang="en-US" dirty="0" err="1"/>
              <a:t>Lutningen</a:t>
            </a:r>
            <a:r>
              <a:rPr lang="en-US" dirty="0"/>
              <a:t> </a:t>
            </a:r>
            <a:r>
              <a:rPr lang="en-US" dirty="0" err="1"/>
              <a:t>jämnas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lvl="1"/>
            <a:r>
              <a:rPr lang="en-US" dirty="0"/>
              <a:t>Block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sten</a:t>
            </a:r>
            <a:r>
              <a:rPr lang="en-US" dirty="0"/>
              <a:t> </a:t>
            </a:r>
            <a:r>
              <a:rPr lang="en-US" dirty="0" err="1"/>
              <a:t>läggs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53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3"/>
            <a:ext cx="6690999" cy="994957"/>
          </a:xfrm>
        </p:spPr>
        <p:txBody>
          <a:bodyPr>
            <a:normAutofit/>
          </a:bodyPr>
          <a:lstStyle/>
          <a:p>
            <a:r>
              <a:rPr lang="en-US" dirty="0"/>
              <a:t>Kammersflagan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42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2AFF1C9F-39D0-9945-A6D5-71C5BB2411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1244411"/>
            <a:ext cx="3035868" cy="4788089"/>
          </a:xfrm>
        </p:spPr>
        <p:txBody>
          <a:bodyPr/>
          <a:lstStyle/>
          <a:p>
            <a:r>
              <a:rPr lang="en-US" dirty="0" err="1"/>
              <a:t>Utskov</a:t>
            </a:r>
            <a:r>
              <a:rPr lang="en-US" dirty="0"/>
              <a:t> med </a:t>
            </a:r>
            <a:r>
              <a:rPr lang="en-US" dirty="0" err="1"/>
              <a:t>spettluckor</a:t>
            </a:r>
            <a:r>
              <a:rPr lang="en-US" dirty="0"/>
              <a:t>, </a:t>
            </a:r>
            <a:r>
              <a:rPr lang="en-US" dirty="0" err="1"/>
              <a:t>tröskel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ca +64,75 m</a:t>
            </a:r>
          </a:p>
          <a:p>
            <a:r>
              <a:rPr lang="en-US" dirty="0"/>
              <a:t>VY +67,32 m vid </a:t>
            </a:r>
            <a:r>
              <a:rPr lang="en-US" dirty="0" err="1"/>
              <a:t>fältbesök</a:t>
            </a:r>
            <a:r>
              <a:rPr lang="en-US" dirty="0"/>
              <a:t> </a:t>
            </a:r>
            <a:r>
              <a:rPr lang="en-US" dirty="0" err="1"/>
              <a:t>maj</a:t>
            </a:r>
            <a:r>
              <a:rPr lang="en-US" dirty="0"/>
              <a:t> 2021</a:t>
            </a:r>
          </a:p>
          <a:p>
            <a:pPr lvl="1"/>
            <a:r>
              <a:rPr lang="en-US" dirty="0"/>
              <a:t>VY </a:t>
            </a:r>
            <a:r>
              <a:rPr lang="en-US" dirty="0" err="1"/>
              <a:t>direkt</a:t>
            </a:r>
            <a:r>
              <a:rPr lang="en-US" dirty="0"/>
              <a:t> </a:t>
            </a:r>
            <a:r>
              <a:rPr lang="en-US" dirty="0" err="1"/>
              <a:t>nedströms</a:t>
            </a:r>
            <a:r>
              <a:rPr lang="en-US" dirty="0"/>
              <a:t> ca +63,11 vid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tillfälle</a:t>
            </a:r>
            <a:endParaRPr lang="en-US" dirty="0"/>
          </a:p>
          <a:p>
            <a:r>
              <a:rPr lang="en-US" dirty="0" err="1"/>
              <a:t>Fallhöjd</a:t>
            </a:r>
            <a:r>
              <a:rPr lang="en-US" dirty="0"/>
              <a:t> ca 4,2 m</a:t>
            </a:r>
          </a:p>
          <a:p>
            <a:endParaRPr lang="en-US" dirty="0"/>
          </a:p>
          <a:p>
            <a:r>
              <a:rPr lang="en-US" dirty="0" err="1"/>
              <a:t>Dämmande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</a:t>
            </a:r>
            <a:r>
              <a:rPr lang="en-US" dirty="0" err="1"/>
              <a:t>rivs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r>
              <a:rPr lang="en-US" dirty="0" err="1"/>
              <a:t>Vandringshinder</a:t>
            </a:r>
            <a:r>
              <a:rPr lang="en-US" dirty="0"/>
              <a:t> </a:t>
            </a:r>
            <a:r>
              <a:rPr lang="en-US" dirty="0" err="1"/>
              <a:t>avlägsnas</a:t>
            </a:r>
            <a:endParaRPr lang="en-US" dirty="0"/>
          </a:p>
          <a:p>
            <a:r>
              <a:rPr lang="en-US" dirty="0" err="1"/>
              <a:t>Biotopvårdsåtgärder</a:t>
            </a:r>
            <a:endParaRPr lang="en-US" dirty="0"/>
          </a:p>
          <a:p>
            <a:pPr lvl="1"/>
            <a:r>
              <a:rPr lang="en-US" dirty="0" err="1"/>
              <a:t>Lutningen</a:t>
            </a:r>
            <a:r>
              <a:rPr lang="en-US" dirty="0"/>
              <a:t> </a:t>
            </a:r>
            <a:r>
              <a:rPr lang="en-US" dirty="0" err="1"/>
              <a:t>jämnas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lvl="1"/>
            <a:r>
              <a:rPr lang="en-US" dirty="0"/>
              <a:t>Block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sten</a:t>
            </a:r>
            <a:r>
              <a:rPr lang="en-US" dirty="0"/>
              <a:t> </a:t>
            </a:r>
            <a:r>
              <a:rPr lang="en-US" dirty="0" err="1"/>
              <a:t>läggs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Bildobjekt 9" descr="En bild som visar gräs, utomhus, träd, natur&#10;&#10;Automatiskt genererad beskrivning">
            <a:extLst>
              <a:ext uri="{FF2B5EF4-FFF2-40B4-BE49-F238E27FC236}">
                <a16:creationId xmlns:a16="http://schemas.microsoft.com/office/drawing/2014/main" id="{4E18F68D-4D72-EE82-8940-53B353AB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92" y="1179273"/>
            <a:ext cx="7490692" cy="49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9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137D1DBF-9F0A-53A9-CAAE-2B9A01C64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216" y="0"/>
            <a:ext cx="4576784" cy="6858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708324D-C70C-6C1A-6212-9A3A69EF9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525" y="-1"/>
            <a:ext cx="589269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4" y="127673"/>
            <a:ext cx="4066876" cy="1193127"/>
          </a:xfrm>
          <a:solidFill>
            <a:srgbClr val="F2F2F2">
              <a:alpha val="47059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Kammersflagan</a:t>
            </a:r>
            <a:br>
              <a:rPr lang="en-US" dirty="0"/>
            </a:br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43</a:t>
            </a:fld>
            <a:endParaRPr lang="sv-SE" noProof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2AFF1C9F-39D0-9945-A6D5-71C5BB2411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4" y="1554901"/>
            <a:ext cx="3035868" cy="921599"/>
          </a:xfrm>
          <a:solidFill>
            <a:srgbClr val="FFFFFF">
              <a:alpha val="67059"/>
            </a:srgbClr>
          </a:solidFill>
        </p:spPr>
        <p:txBody>
          <a:bodyPr/>
          <a:lstStyle/>
          <a:p>
            <a:r>
              <a:rPr lang="en-US" dirty="0" err="1"/>
              <a:t>Ungefärlig</a:t>
            </a:r>
            <a:r>
              <a:rPr lang="en-US" dirty="0"/>
              <a:t> vattenutbredning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planerad</a:t>
            </a:r>
            <a:r>
              <a:rPr lang="en-US" dirty="0"/>
              <a:t> </a:t>
            </a:r>
            <a:r>
              <a:rPr lang="en-US" dirty="0" err="1"/>
              <a:t>åtgärd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92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14C7918-9875-BBEC-C28C-1689E16BF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830" y="0"/>
            <a:ext cx="8616015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49"/>
            <a:ext cx="2475651" cy="589401"/>
          </a:xfrm>
        </p:spPr>
        <p:txBody>
          <a:bodyPr>
            <a:normAutofit/>
          </a:bodyPr>
          <a:lstStyle/>
          <a:p>
            <a:r>
              <a:rPr lang="en-US" dirty="0" err="1"/>
              <a:t>Samrådskrets</a:t>
            </a:r>
            <a:r>
              <a:rPr lang="en-US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  <a:p>
            <a:endParaRPr lang="sv-SE" noProof="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44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4" y="1656784"/>
            <a:ext cx="2883058" cy="4541350"/>
          </a:xfrm>
        </p:spPr>
        <p:txBody>
          <a:bodyPr/>
          <a:lstStyle/>
          <a:p>
            <a:r>
              <a:rPr lang="sv-SE" dirty="0"/>
              <a:t>Samrådsunderlag skickas ut till berörda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27" y="285954"/>
            <a:ext cx="4265761" cy="84290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5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427" y="1348965"/>
            <a:ext cx="3764846" cy="4603965"/>
          </a:xfrm>
        </p:spPr>
        <p:txBody>
          <a:bodyPr/>
          <a:lstStyle/>
          <a:p>
            <a:r>
              <a:rPr lang="en-US" dirty="0" err="1"/>
              <a:t>Två</a:t>
            </a:r>
            <a:r>
              <a:rPr lang="en-US" dirty="0"/>
              <a:t> dammar </a:t>
            </a:r>
            <a:r>
              <a:rPr lang="en-US" dirty="0" err="1"/>
              <a:t>drivs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separata </a:t>
            </a:r>
            <a:r>
              <a:rPr lang="sv-SE" dirty="0"/>
              <a:t>projekt</a:t>
            </a:r>
          </a:p>
          <a:p>
            <a:pPr lvl="1"/>
            <a:r>
              <a:rPr lang="sv-SE" dirty="0"/>
              <a:t>Kvarndammen</a:t>
            </a:r>
          </a:p>
          <a:p>
            <a:pPr lvl="2"/>
            <a:r>
              <a:rPr lang="sv-SE" dirty="0"/>
              <a:t>Utriven redan</a:t>
            </a:r>
          </a:p>
          <a:p>
            <a:pPr lvl="1"/>
            <a:r>
              <a:rPr lang="sv-SE" dirty="0"/>
              <a:t>Konradsfors</a:t>
            </a:r>
          </a:p>
          <a:p>
            <a:r>
              <a:rPr lang="sv-SE" dirty="0"/>
              <a:t>Flera kunde inte hittas i fält eller lämnas utan åtgärd</a:t>
            </a:r>
          </a:p>
          <a:p>
            <a:r>
              <a:rPr lang="sv-SE" dirty="0"/>
              <a:t>Mindre åtgärder</a:t>
            </a:r>
          </a:p>
          <a:p>
            <a:pPr lvl="1"/>
            <a:r>
              <a:rPr lang="sv-SE" dirty="0"/>
              <a:t>Ta bort staket</a:t>
            </a:r>
          </a:p>
          <a:p>
            <a:pPr lvl="1"/>
            <a:r>
              <a:rPr lang="sv-SE" dirty="0"/>
              <a:t>Riv ut vandringshinder</a:t>
            </a:r>
          </a:p>
          <a:p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Bildobjekt 9" descr="En bild som visar utomhus, himmel, träd, växt&#10;&#10;Automatiskt genererad beskrivning">
            <a:extLst>
              <a:ext uri="{FF2B5EF4-FFF2-40B4-BE49-F238E27FC236}">
                <a16:creationId xmlns:a16="http://schemas.microsoft.com/office/drawing/2014/main" id="{46570E48-ACD6-0FF6-7AC5-4F458325B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273" y="1002054"/>
            <a:ext cx="7736300" cy="5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3" y="127674"/>
            <a:ext cx="4903735" cy="73250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6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223" y="938513"/>
            <a:ext cx="5213014" cy="5117786"/>
          </a:xfrm>
        </p:spPr>
        <p:txBody>
          <a:bodyPr/>
          <a:lstStyle/>
          <a:p>
            <a:r>
              <a:rPr lang="en-US" dirty="0" err="1"/>
              <a:t>Två</a:t>
            </a:r>
            <a:r>
              <a:rPr lang="en-US" dirty="0"/>
              <a:t> dammar </a:t>
            </a:r>
            <a:r>
              <a:rPr lang="en-US" dirty="0" err="1"/>
              <a:t>drivs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separata </a:t>
            </a:r>
            <a:r>
              <a:rPr lang="sv-SE" dirty="0"/>
              <a:t>projekt</a:t>
            </a:r>
          </a:p>
          <a:p>
            <a:pPr lvl="1"/>
            <a:r>
              <a:rPr lang="sv-SE" dirty="0"/>
              <a:t>Kvarndammen</a:t>
            </a:r>
          </a:p>
          <a:p>
            <a:pPr lvl="1"/>
            <a:r>
              <a:rPr lang="sv-SE" dirty="0"/>
              <a:t>Konradsfors</a:t>
            </a:r>
          </a:p>
          <a:p>
            <a:r>
              <a:rPr lang="sv-SE" dirty="0"/>
              <a:t>Flera kunde inte hittas i fält eller lämnas utan åtgärd</a:t>
            </a:r>
          </a:p>
          <a:p>
            <a:r>
              <a:rPr lang="sv-SE" dirty="0"/>
              <a:t>Mindre åtgärder</a:t>
            </a:r>
          </a:p>
          <a:p>
            <a:pPr lvl="1"/>
            <a:r>
              <a:rPr lang="sv-SE" dirty="0"/>
              <a:t>Ta bort staket</a:t>
            </a:r>
          </a:p>
          <a:p>
            <a:pPr lvl="1"/>
            <a:r>
              <a:rPr lang="sv-SE" dirty="0"/>
              <a:t>Riv ut vandringshinder</a:t>
            </a:r>
          </a:p>
          <a:p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objekt 6" descr="A bridge over a stream&#10;&#10;Description automatically generated with medium confidence">
            <a:extLst>
              <a:ext uri="{FF2B5EF4-FFF2-40B4-BE49-F238E27FC236}">
                <a16:creationId xmlns:a16="http://schemas.microsoft.com/office/drawing/2014/main" id="{9CB4AB24-C717-DC6A-4724-4EE9A754D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764" y="149016"/>
            <a:ext cx="5399405" cy="3429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9D975462-D285-4949-31AC-08D44E75EDC1}"/>
              </a:ext>
            </a:extLst>
          </p:cNvPr>
          <p:cNvSpPr txBox="1"/>
          <p:nvPr/>
        </p:nvSpPr>
        <p:spPr>
          <a:xfrm>
            <a:off x="8383514" y="3659857"/>
            <a:ext cx="3608294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Exempel </a:t>
            </a:r>
            <a:r>
              <a:rPr lang="sv-SE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Rismobron</a:t>
            </a: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(Nr 4), urgröpning i fåran. Ingen åtgärd.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38704FF-5FED-57B1-8769-9E95D30CDA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896" y="3805813"/>
            <a:ext cx="5399405" cy="288544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36E91448-D365-A443-85C6-51715071AAFF}"/>
              </a:ext>
            </a:extLst>
          </p:cNvPr>
          <p:cNvSpPr txBox="1"/>
          <p:nvPr/>
        </p:nvSpPr>
        <p:spPr>
          <a:xfrm>
            <a:off x="6598211" y="6056299"/>
            <a:ext cx="3608294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sv-S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Exempel </a:t>
            </a: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Branddamm längs väg 974 (Nr 10). Stängsel avlägsnas</a:t>
            </a:r>
          </a:p>
        </p:txBody>
      </p:sp>
    </p:spTree>
    <p:extLst>
      <p:ext uri="{BB962C8B-B14F-4D97-AF65-F5344CB8AC3E}">
        <p14:creationId xmlns:p14="http://schemas.microsoft.com/office/powerpoint/2010/main" val="385479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27" y="234148"/>
            <a:ext cx="11364948" cy="732508"/>
          </a:xfrm>
        </p:spPr>
        <p:txBody>
          <a:bodyPr>
            <a:normAutofit/>
          </a:bodyPr>
          <a:lstStyle/>
          <a:p>
            <a:r>
              <a:rPr lang="en-US" dirty="0" err="1"/>
              <a:t>Verksamhetsbeskrivning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åtgärder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7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427" y="835145"/>
            <a:ext cx="3704059" cy="5117786"/>
          </a:xfrm>
        </p:spPr>
        <p:txBody>
          <a:bodyPr/>
          <a:lstStyle/>
          <a:p>
            <a:r>
              <a:rPr lang="en-US" dirty="0" err="1"/>
              <a:t>Två</a:t>
            </a:r>
            <a:r>
              <a:rPr lang="en-US" dirty="0"/>
              <a:t> dammar </a:t>
            </a:r>
            <a:r>
              <a:rPr lang="en-US" dirty="0" err="1"/>
              <a:t>drivs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separata </a:t>
            </a:r>
            <a:r>
              <a:rPr lang="sv-SE" dirty="0"/>
              <a:t>projekt</a:t>
            </a:r>
          </a:p>
          <a:p>
            <a:pPr lvl="1"/>
            <a:r>
              <a:rPr lang="sv-SE" dirty="0"/>
              <a:t>Kvarndammen</a:t>
            </a:r>
          </a:p>
          <a:p>
            <a:pPr lvl="1"/>
            <a:r>
              <a:rPr lang="sv-SE" dirty="0"/>
              <a:t>Konradsfors</a:t>
            </a:r>
          </a:p>
          <a:p>
            <a:r>
              <a:rPr lang="sv-SE" dirty="0"/>
              <a:t>Flera kunde inte hittas i fält eller lämnas utan åtgärd</a:t>
            </a:r>
          </a:p>
          <a:p>
            <a:r>
              <a:rPr lang="sv-SE" dirty="0"/>
              <a:t>Mindre åtgärder</a:t>
            </a:r>
          </a:p>
          <a:p>
            <a:pPr lvl="1"/>
            <a:r>
              <a:rPr lang="sv-SE" dirty="0"/>
              <a:t>Ta bort staket</a:t>
            </a:r>
          </a:p>
          <a:p>
            <a:pPr lvl="1"/>
            <a:r>
              <a:rPr lang="sv-SE" dirty="0"/>
              <a:t>Riv ut vandringshinder</a:t>
            </a:r>
          </a:p>
          <a:p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dobjekt 6" descr="En bild som visar text, natur, strandkant&#10;&#10;Automatiskt genererad beskrivning">
            <a:extLst>
              <a:ext uri="{FF2B5EF4-FFF2-40B4-BE49-F238E27FC236}">
                <a16:creationId xmlns:a16="http://schemas.microsoft.com/office/drawing/2014/main" id="{7B01AEE5-57CB-12B5-E293-7D61ADC28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205" y="1416920"/>
            <a:ext cx="5399405" cy="3133725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AE80213-7F1D-E3DE-6F93-3E476BB92703}"/>
              </a:ext>
            </a:extLst>
          </p:cNvPr>
          <p:cNvSpPr txBox="1"/>
          <p:nvPr/>
        </p:nvSpPr>
        <p:spPr>
          <a:xfrm>
            <a:off x="5059956" y="4634357"/>
            <a:ext cx="5886654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Exempel Överfallsdamm i </a:t>
            </a:r>
            <a:r>
              <a:rPr lang="sv-SE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Röjdåfors</a:t>
            </a: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(Nr 11). Dämmande delar rivs ut. </a:t>
            </a:r>
            <a:r>
              <a:rPr lang="sv-SE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Biotopsvård</a:t>
            </a:r>
            <a:r>
              <a:rPr lang="sv-S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utförs genom ett jämt sluttande fall.</a:t>
            </a:r>
          </a:p>
        </p:txBody>
      </p:sp>
    </p:spTree>
    <p:extLst>
      <p:ext uri="{BB962C8B-B14F-4D97-AF65-F5344CB8AC3E}">
        <p14:creationId xmlns:p14="http://schemas.microsoft.com/office/powerpoint/2010/main" val="211636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584D474C-3935-74E5-A966-1F53AB6B9F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59" y="0"/>
            <a:ext cx="549904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FE199C-0612-1B9F-8CE8-5923114B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Samrådskrets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FCF8216-CFBA-B531-5B45-C293E63C2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2023-11-08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0F1EF94-C8A4-50B2-B306-D630CF2E05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C24617-45D3-623F-31EF-4725C230A8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D42EC4-6C4F-4400-8115-C07B9A8D6F82}" type="slidenum">
              <a:rPr lang="sv-SE" noProof="0" smtClean="0"/>
              <a:pPr/>
              <a:t>8</a:t>
            </a:fld>
            <a:endParaRPr lang="sv-SE" noProof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FE61B72-3C8D-BCCD-E0CC-A4ED088A8D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Samrådsunderlag skickas ut till berörda</a:t>
            </a:r>
          </a:p>
          <a:p>
            <a:r>
              <a:rPr lang="en-US" dirty="0" err="1"/>
              <a:t>Torsby</a:t>
            </a:r>
            <a:r>
              <a:rPr lang="en-US" dirty="0"/>
              <a:t> </a:t>
            </a:r>
            <a:r>
              <a:rPr lang="en-US" dirty="0" err="1"/>
              <a:t>kommun</a:t>
            </a:r>
            <a:endParaRPr lang="en-US" dirty="0"/>
          </a:p>
          <a:p>
            <a:pPr lvl="1"/>
            <a:r>
              <a:rPr lang="sv-SE" dirty="0"/>
              <a:t>Miljö- bygg- och räddningsnämnden har inga synpunkter (mail 20231018)</a:t>
            </a:r>
          </a:p>
          <a:p>
            <a:pPr lvl="1"/>
            <a:r>
              <a:rPr lang="sv-SE" dirty="0"/>
              <a:t>Ingen har svarat i övrigt från Torsby kommun</a:t>
            </a:r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5CDF58F-CDA0-228F-66FA-9125AEBDE1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4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himmel, vatten, träd&#10;&#10;Automatiskt genererad beskrivning">
            <a:extLst>
              <a:ext uri="{FF2B5EF4-FFF2-40B4-BE49-F238E27FC236}">
                <a16:creationId xmlns:a16="http://schemas.microsoft.com/office/drawing/2014/main" id="{85B51250-15E1-725E-2AB3-82A4CE99C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2878"/>
            <a:ext cx="12192000" cy="5405122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06E2DF18-A4A5-4CC0-B2DF-37F37976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81" y="108539"/>
            <a:ext cx="11789037" cy="1156270"/>
          </a:xfrm>
        </p:spPr>
        <p:txBody>
          <a:bodyPr>
            <a:noAutofit/>
          </a:bodyPr>
          <a:lstStyle/>
          <a:p>
            <a:r>
              <a:rPr lang="sv-SE" sz="4000" dirty="0"/>
              <a:t>Myndighetssamråd – Fortumdammar i Värmland</a:t>
            </a:r>
            <a:br>
              <a:rPr lang="sv-SE" sz="4000" dirty="0"/>
            </a:br>
            <a:r>
              <a:rPr lang="sv-SE" sz="4000" dirty="0" err="1"/>
              <a:t>Sikforsen</a:t>
            </a:r>
            <a:endParaRPr lang="sv-SE" sz="40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1E7D941-CD8B-D770-21FF-4781656F852F}"/>
              </a:ext>
            </a:extLst>
          </p:cNvPr>
          <p:cNvSpPr txBox="1"/>
          <p:nvPr/>
        </p:nvSpPr>
        <p:spPr>
          <a:xfrm>
            <a:off x="34962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A4CCA523-6952-40B4-B6DD-0B2F78262A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" y="4480562"/>
            <a:ext cx="924560" cy="92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D81A3D-4A0E-4700-8F2C-1A289F116030}"/>
              </a:ext>
            </a:extLst>
          </p:cNvPr>
          <p:cNvSpPr/>
          <p:nvPr/>
        </p:nvSpPr>
        <p:spPr>
          <a:xfrm>
            <a:off x="64262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Otto Kronlund Rimfors</a:t>
            </a:r>
          </a:p>
          <a:p>
            <a:r>
              <a:rPr lang="sv-SE" sz="1100" i="1" dirty="0"/>
              <a:t>Civ. Ing. Vattenbyggnad</a:t>
            </a:r>
          </a:p>
          <a:p>
            <a:r>
              <a:rPr lang="sv-SE" sz="1100" i="1" dirty="0"/>
              <a:t>Otto.kronlund.rimfors@norconsult.com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810CDFE-49F0-C8E7-550F-B135C0569BDA}"/>
              </a:ext>
            </a:extLst>
          </p:cNvPr>
          <p:cNvSpPr txBox="1"/>
          <p:nvPr/>
        </p:nvSpPr>
        <p:spPr>
          <a:xfrm>
            <a:off x="3513715" y="4213411"/>
            <a:ext cx="2850776" cy="2052917"/>
          </a:xfrm>
          <a:prstGeom prst="rect">
            <a:avLst/>
          </a:prstGeom>
          <a:solidFill>
            <a:srgbClr val="F2F2F2">
              <a:alpha val="47843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B6CA68-9592-611D-E1DD-C38FCEE9B720}"/>
              </a:ext>
            </a:extLst>
          </p:cNvPr>
          <p:cNvSpPr/>
          <p:nvPr/>
        </p:nvSpPr>
        <p:spPr>
          <a:xfrm>
            <a:off x="3806710" y="5555773"/>
            <a:ext cx="2557780" cy="61555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sv-SE" sz="1200" b="1" dirty="0"/>
              <a:t>Stefan Norberg</a:t>
            </a:r>
          </a:p>
          <a:p>
            <a:r>
              <a:rPr lang="sv-SE" sz="1100" i="1" dirty="0"/>
              <a:t>Projektchef Fortum</a:t>
            </a:r>
          </a:p>
          <a:p>
            <a:r>
              <a:rPr lang="sv-SE" sz="1100" i="1" dirty="0"/>
              <a:t>Stefan.norberg@fortum.com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61AD235-0A78-3DA3-91A7-DA9A9CDFF3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868" y="4495840"/>
            <a:ext cx="923453" cy="9092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8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de Types">
  <a:themeElements>
    <a:clrScheme name="Norconsul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5C231"/>
      </a:accent1>
      <a:accent2>
        <a:srgbClr val="009BB2"/>
      </a:accent2>
      <a:accent3>
        <a:srgbClr val="2C5379"/>
      </a:accent3>
      <a:accent4>
        <a:srgbClr val="E5D61C"/>
      </a:accent4>
      <a:accent5>
        <a:srgbClr val="552574"/>
      </a:accent5>
      <a:accent6>
        <a:srgbClr val="B9004C"/>
      </a:accent6>
      <a:hlink>
        <a:srgbClr val="B9004C"/>
      </a:hlink>
      <a:folHlink>
        <a:srgbClr val="00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mall - ny.potx" id="{59C03EC4-2C90-4D0B-B280-423A5AF4659D}" vid="{D1F122CD-3F2D-4CB9-AFA4-44EB6A036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1284</Words>
  <Application>Microsoft Office PowerPoint</Application>
  <PresentationFormat>Bredbild</PresentationFormat>
  <Paragraphs>341</Paragraphs>
  <Slides>44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 3</vt:lpstr>
      <vt:lpstr>Slide Types</vt:lpstr>
      <vt:lpstr>Myndighetssamråd – Fortumdammar i Värmland Branddammarna</vt:lpstr>
      <vt:lpstr>Dagens schema</vt:lpstr>
      <vt:lpstr>Branddammarna Bakgrund och historik</vt:lpstr>
      <vt:lpstr>Verksamhetsbeskrivning och åtgärder</vt:lpstr>
      <vt:lpstr>Verksamhetsbeskrivning och åtgärder</vt:lpstr>
      <vt:lpstr>Verksamhetsbeskrivning  och åtgärder</vt:lpstr>
      <vt:lpstr>Verksamhetsbeskrivning och åtgärder</vt:lpstr>
      <vt:lpstr>Samrådskrets</vt:lpstr>
      <vt:lpstr>Myndighetssamråd – Fortumdammar i Värmland Sikforsen</vt:lpstr>
      <vt:lpstr>Dagens schema</vt:lpstr>
      <vt:lpstr>Sikforsdammen Bakgrund och historik</vt:lpstr>
      <vt:lpstr>Verksamhetsbeskrivning  och åtgärder</vt:lpstr>
      <vt:lpstr>Verksamhetsbeskrivning  och åtgärder</vt:lpstr>
      <vt:lpstr>Verksamhetsbeskrivning  och konsekvenser</vt:lpstr>
      <vt:lpstr>Verksamhetsbeskrivning  och konsekvenser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Samrådskrets</vt:lpstr>
      <vt:lpstr>Myndighetssamråd – Fortumdammar i Värmland Glasälven</vt:lpstr>
      <vt:lpstr>Dagens schema</vt:lpstr>
      <vt:lpstr>Glasälven Bakgrund och historik</vt:lpstr>
      <vt:lpstr>Vattjärn, Hagtjärn och Gäddtjärn  Verksamhetsbeskrivning och åtgärder </vt:lpstr>
      <vt:lpstr>Vattjärn, Hagtjärn och Gäddtjärn  Verksamhetsbeskrivning och åtgärder </vt:lpstr>
      <vt:lpstr>Pikebråtsflagan Verksamhetsbeskrivning och åtgärd</vt:lpstr>
      <vt:lpstr>Pikebråtsflagan Verksamhetsbeskrivning och åtgärder </vt:lpstr>
      <vt:lpstr>Brandsflagan - Verksamhetsbeskrivning och åtgärder </vt:lpstr>
      <vt:lpstr>Brandsflagan Verksamhetsbeskrivning och åtgärder </vt:lpstr>
      <vt:lpstr>Brandsflagan Verksamhetsbeskrivning och åtgärder </vt:lpstr>
      <vt:lpstr>Kammersflagan Verksamhetsbeskrivning och åtgärder </vt:lpstr>
      <vt:lpstr>Kammersflagan Verksamhetsbeskrivning och åtgärder </vt:lpstr>
      <vt:lpstr>Kammersflagan Verksamhetsbeskrivning och åtgärder </vt:lpstr>
      <vt:lpstr>Samrådskrets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samrådsmöte</dc:title>
  <dc:creator>Otto Kronlund Rimfors</dc:creator>
  <cp:lastModifiedBy>Elisabeth Haag</cp:lastModifiedBy>
  <cp:revision>42</cp:revision>
  <cp:lastPrinted>2023-04-21T11:05:28Z</cp:lastPrinted>
  <dcterms:created xsi:type="dcterms:W3CDTF">2019-09-30T18:10:16Z</dcterms:created>
  <dcterms:modified xsi:type="dcterms:W3CDTF">2024-03-13T10:18:26Z</dcterms:modified>
</cp:coreProperties>
</file>